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9" r:id="rId19"/>
    <p:sldId id="267" r:id="rId20"/>
    <p:sldId id="270" r:id="rId21"/>
    <p:sldId id="271" r:id="rId22"/>
    <p:sldId id="272" r:id="rId23"/>
    <p:sldId id="273" r:id="rId24"/>
    <p:sldId id="274" r:id="rId25"/>
    <p:sldId id="291" r:id="rId26"/>
    <p:sldId id="277" r:id="rId27"/>
    <p:sldId id="278" r:id="rId28"/>
    <p:sldId id="279" r:id="rId29"/>
    <p:sldId id="282" r:id="rId30"/>
    <p:sldId id="280" r:id="rId31"/>
    <p:sldId id="281" r:id="rId32"/>
    <p:sldId id="276" r:id="rId33"/>
    <p:sldId id="283" r:id="rId34"/>
    <p:sldId id="285" r:id="rId35"/>
    <p:sldId id="284" r:id="rId36"/>
    <p:sldId id="286" r:id="rId37"/>
    <p:sldId id="288" r:id="rId38"/>
    <p:sldId id="287" r:id="rId39"/>
    <p:sldId id="292" r:id="rId40"/>
    <p:sldId id="289" r:id="rId41"/>
    <p:sldId id="290" r:id="rId42"/>
  </p:sldIdLst>
  <p:sldSz cx="9144000" cy="6858000" type="screen4x3"/>
  <p:notesSz cx="6858000" cy="9525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3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B43D-2411-4B2D-AD49-339E88CDE6CC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6018E-20D8-43AE-B017-6EFD6D7C61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731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B43D-2411-4B2D-AD49-339E88CDE6CC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6018E-20D8-43AE-B017-6EFD6D7C61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052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B43D-2411-4B2D-AD49-339E88CDE6CC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6018E-20D8-43AE-B017-6EFD6D7C61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253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B43D-2411-4B2D-AD49-339E88CDE6CC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6018E-20D8-43AE-B017-6EFD6D7C61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265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B43D-2411-4B2D-AD49-339E88CDE6CC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6018E-20D8-43AE-B017-6EFD6D7C61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188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B43D-2411-4B2D-AD49-339E88CDE6CC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6018E-20D8-43AE-B017-6EFD6D7C61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301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B43D-2411-4B2D-AD49-339E88CDE6CC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6018E-20D8-43AE-B017-6EFD6D7C61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83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B43D-2411-4B2D-AD49-339E88CDE6CC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6018E-20D8-43AE-B017-6EFD6D7C61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035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B43D-2411-4B2D-AD49-339E88CDE6CC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6018E-20D8-43AE-B017-6EFD6D7C61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906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B43D-2411-4B2D-AD49-339E88CDE6CC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6018E-20D8-43AE-B017-6EFD6D7C61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871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B43D-2411-4B2D-AD49-339E88CDE6CC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6018E-20D8-43AE-B017-6EFD6D7C61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294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1B43D-2411-4B2D-AD49-339E88CDE6CC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6018E-20D8-43AE-B017-6EFD6D7C61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291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1769" y="1510902"/>
            <a:ext cx="6029325" cy="1703786"/>
          </a:xfrm>
        </p:spPr>
        <p:txBody>
          <a:bodyPr>
            <a:normAutofit/>
          </a:bodyPr>
          <a:lstStyle/>
          <a:p>
            <a:r>
              <a:rPr lang="id-ID" sz="1800" b="1" dirty="0">
                <a:latin typeface="Bookman Old Style" pitchFamily="18" charset="0"/>
              </a:rPr>
              <a:t>R</a:t>
            </a:r>
            <a:r>
              <a:rPr lang="en-US" sz="1800" b="1" dirty="0">
                <a:latin typeface="Bookman Old Style" pitchFamily="18" charset="0"/>
              </a:rPr>
              <a:t>ANCANGAN</a:t>
            </a:r>
            <a:r>
              <a:rPr lang="id-ID" sz="1800" b="1" dirty="0">
                <a:latin typeface="Bookman Old Style" pitchFamily="18" charset="0"/>
              </a:rPr>
              <a:t> PERATURAN DAERAH</a:t>
            </a:r>
            <a:r>
              <a:rPr lang="en-US" sz="1800" b="1" dirty="0">
                <a:latin typeface="Bookman Old Style" pitchFamily="18" charset="0"/>
              </a:rPr>
              <a:t/>
            </a:r>
            <a:br>
              <a:rPr lang="en-US" sz="1800" b="1" dirty="0">
                <a:latin typeface="Bookman Old Style" pitchFamily="18" charset="0"/>
              </a:rPr>
            </a:br>
            <a:r>
              <a:rPr lang="en-US" sz="1800" b="1" dirty="0">
                <a:latin typeface="Bookman Old Style" pitchFamily="18" charset="0"/>
              </a:rPr>
              <a:t>DAERAH</a:t>
            </a:r>
            <a:r>
              <a:rPr lang="id-ID" sz="1800" b="1" dirty="0">
                <a:latin typeface="Bookman Old Style" pitchFamily="18" charset="0"/>
              </a:rPr>
              <a:t> ISTIMEWA YOGYAKARTA </a:t>
            </a:r>
            <a:r>
              <a:rPr lang="en-US" sz="1800" b="1" dirty="0">
                <a:latin typeface="Bookman Old Style" pitchFamily="18" charset="0"/>
              </a:rPr>
              <a:t/>
            </a:r>
            <a:br>
              <a:rPr lang="en-US" sz="1800" b="1" dirty="0">
                <a:latin typeface="Bookman Old Style" pitchFamily="18" charset="0"/>
              </a:rPr>
            </a:br>
            <a:r>
              <a:rPr lang="id-ID" sz="1800" b="1" dirty="0">
                <a:latin typeface="Bookman Old Style" pitchFamily="18" charset="0"/>
              </a:rPr>
              <a:t>TENTANG </a:t>
            </a:r>
            <a:r>
              <a:rPr lang="en-US" sz="1800" b="1" dirty="0">
                <a:latin typeface="Bookman Old Style" pitchFamily="18" charset="0"/>
              </a:rPr>
              <a:t/>
            </a:r>
            <a:br>
              <a:rPr lang="en-US" sz="1800" b="1" dirty="0">
                <a:latin typeface="Bookman Old Style" pitchFamily="18" charset="0"/>
              </a:rPr>
            </a:br>
            <a:r>
              <a:rPr lang="en-US" sz="1800" b="1" dirty="0">
                <a:latin typeface="Bookman Old Style" pitchFamily="18" charset="0"/>
              </a:rPr>
              <a:t>PEMELIHARAAN DAN PENGEMBANGAN</a:t>
            </a:r>
            <a:r>
              <a:rPr lang="id-ID" sz="1800" b="1" dirty="0">
                <a:latin typeface="Bookman Old Style" pitchFamily="18" charset="0"/>
              </a:rPr>
              <a:t> BATIK </a:t>
            </a:r>
            <a:r>
              <a:rPr lang="en-US" sz="1800" b="1" dirty="0">
                <a:latin typeface="Bookman Old Style" pitchFamily="18" charset="0"/>
              </a:rPr>
              <a:t>JOGJA</a:t>
            </a:r>
            <a:endParaRPr lang="id-ID" sz="1800" b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8210" y="5157632"/>
            <a:ext cx="5986463" cy="534353"/>
          </a:xfrm>
        </p:spPr>
        <p:txBody>
          <a:bodyPr>
            <a:normAutofit/>
          </a:bodyPr>
          <a:lstStyle/>
          <a:p>
            <a:r>
              <a:rPr lang="en-US" sz="1500" b="1" dirty="0" err="1"/>
              <a:t>Gedung</a:t>
            </a:r>
            <a:r>
              <a:rPr lang="en-US" sz="1500" b="1" dirty="0"/>
              <a:t> DPRD DIY, 14 </a:t>
            </a:r>
            <a:r>
              <a:rPr lang="en-US" sz="1500" b="1" dirty="0" err="1"/>
              <a:t>Desember</a:t>
            </a:r>
            <a:r>
              <a:rPr lang="en-US" sz="1500" b="1" dirty="0"/>
              <a:t> 2018</a:t>
            </a:r>
            <a:endParaRPr lang="id-ID" sz="15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82579"/>
            <a:ext cx="2400300" cy="264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" y="857250"/>
            <a:ext cx="2399110" cy="2625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971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697706"/>
          </a:xfrm>
        </p:spPr>
        <p:txBody>
          <a:bodyPr>
            <a:normAutofit/>
          </a:bodyPr>
          <a:lstStyle/>
          <a:p>
            <a:pPr algn="ctr"/>
            <a:r>
              <a:rPr lang="id-ID" sz="2700" b="1" dirty="0">
                <a:latin typeface="Bookman Old Style" pitchFamily="18" charset="0"/>
              </a:rPr>
              <a:t>ASAS (Pasal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35969"/>
            <a:ext cx="7886700" cy="3724751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id-ID" dirty="0" smtClean="0">
                <a:latin typeface="Bookman Old Style" pitchFamily="18" charset="0"/>
              </a:rPr>
              <a:t>pendayagunaan </a:t>
            </a:r>
            <a:r>
              <a:rPr lang="id-ID" dirty="0">
                <a:latin typeface="Bookman Old Style" pitchFamily="18" charset="0"/>
              </a:rPr>
              <a:t>kearifan lokal; </a:t>
            </a:r>
          </a:p>
          <a:p>
            <a:pPr lvl="1"/>
            <a:r>
              <a:rPr lang="id-ID" dirty="0">
                <a:latin typeface="Bookman Old Style" pitchFamily="18" charset="0"/>
              </a:rPr>
              <a:t>keberdayagunaan dan keberhasilgunaan; </a:t>
            </a:r>
          </a:p>
          <a:p>
            <a:pPr lvl="1"/>
            <a:r>
              <a:rPr lang="id-ID" dirty="0">
                <a:latin typeface="Bookman Old Style" pitchFamily="18" charset="0"/>
              </a:rPr>
              <a:t>pemberdayaan;</a:t>
            </a:r>
          </a:p>
          <a:p>
            <a:pPr lvl="1"/>
            <a:r>
              <a:rPr lang="id-ID" dirty="0">
                <a:latin typeface="Bookman Old Style" pitchFamily="18" charset="0"/>
              </a:rPr>
              <a:t>keberpihakan;</a:t>
            </a:r>
          </a:p>
          <a:p>
            <a:pPr lvl="1"/>
            <a:r>
              <a:rPr lang="id-ID" dirty="0">
                <a:latin typeface="Bookman Old Style" pitchFamily="18" charset="0"/>
              </a:rPr>
              <a:t>kesejahteraan; </a:t>
            </a:r>
          </a:p>
          <a:p>
            <a:pPr lvl="1"/>
            <a:r>
              <a:rPr lang="id-ID" dirty="0" smtClean="0">
                <a:latin typeface="Bookman Old Style" pitchFamily="18" charset="0"/>
              </a:rPr>
              <a:t>kelestarian</a:t>
            </a:r>
            <a:r>
              <a:rPr lang="id-ID" dirty="0">
                <a:latin typeface="Bookman Old Style" pitchFamily="18" charset="0"/>
              </a:rPr>
              <a:t>; </a:t>
            </a:r>
          </a:p>
          <a:p>
            <a:pPr lvl="1"/>
            <a:r>
              <a:rPr lang="id-ID" dirty="0">
                <a:latin typeface="Bookman Old Style" pitchFamily="18" charset="0"/>
              </a:rPr>
              <a:t>keberlanjutan;</a:t>
            </a:r>
          </a:p>
          <a:p>
            <a:pPr lvl="1"/>
            <a:r>
              <a:rPr lang="id-ID" dirty="0">
                <a:latin typeface="Bookman Old Style" pitchFamily="18" charset="0"/>
              </a:rPr>
              <a:t>keterpaduan;</a:t>
            </a:r>
          </a:p>
          <a:p>
            <a:pPr lvl="1"/>
            <a:r>
              <a:rPr lang="id-ID" dirty="0" smtClean="0">
                <a:latin typeface="Bookman Old Style" pitchFamily="18" charset="0"/>
              </a:rPr>
              <a:t>partisipatif</a:t>
            </a:r>
            <a:r>
              <a:rPr lang="id-ID" dirty="0">
                <a:latin typeface="Bookman Old Style" pitchFamily="18" charset="0"/>
              </a:rPr>
              <a:t>;</a:t>
            </a:r>
          </a:p>
          <a:p>
            <a:pPr lvl="1"/>
            <a:r>
              <a:rPr lang="en-US" dirty="0" err="1" smtClean="0">
                <a:latin typeface="Bookman Old Style" pitchFamily="18" charset="0"/>
              </a:rPr>
              <a:t>profesionalitas</a:t>
            </a:r>
            <a:r>
              <a:rPr lang="en-US" dirty="0">
                <a:latin typeface="Bookman Old Style" pitchFamily="18" charset="0"/>
              </a:rPr>
              <a:t>; </a:t>
            </a:r>
            <a:r>
              <a:rPr lang="en-US" dirty="0" err="1">
                <a:latin typeface="Bookman Old Style" pitchFamily="18" charset="0"/>
              </a:rPr>
              <a:t>dan</a:t>
            </a:r>
            <a:endParaRPr lang="id-ID" dirty="0">
              <a:latin typeface="Bookman Old Style" pitchFamily="18" charset="0"/>
            </a:endParaRPr>
          </a:p>
          <a:p>
            <a:pPr lvl="1"/>
            <a:r>
              <a:rPr lang="id-ID" dirty="0">
                <a:latin typeface="Bookman Old Style" pitchFamily="18" charset="0"/>
              </a:rPr>
              <a:t>kepentingan umum. </a:t>
            </a:r>
          </a:p>
          <a:p>
            <a:endParaRPr lang="id-ID" sz="1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26256"/>
          </a:xfrm>
        </p:spPr>
        <p:txBody>
          <a:bodyPr>
            <a:normAutofit/>
          </a:bodyPr>
          <a:lstStyle/>
          <a:p>
            <a:pPr algn="ctr"/>
            <a:r>
              <a:rPr lang="id-ID" sz="2700" b="1" dirty="0">
                <a:latin typeface="Bookman Old Style" pitchFamily="18" charset="0"/>
              </a:rPr>
              <a:t>TUJUAN (Pasal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82392"/>
            <a:ext cx="7886700" cy="3507581"/>
          </a:xfrm>
        </p:spPr>
        <p:txBody>
          <a:bodyPr>
            <a:noAutofit/>
          </a:bodyPr>
          <a:lstStyle/>
          <a:p>
            <a:pPr lvl="0" fontAlgn="base"/>
            <a:r>
              <a:rPr lang="id-ID" sz="1800" dirty="0">
                <a:latin typeface="Bookman Old Style" pitchFamily="18" charset="0"/>
              </a:rPr>
              <a:t>mewujudkan </a:t>
            </a:r>
            <a:r>
              <a:rPr lang="en-US" sz="1800" dirty="0" err="1">
                <a:latin typeface="Bookman Old Style" pitchFamily="18" charset="0"/>
              </a:rPr>
              <a:t>pemeliharaan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dan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pengembangan</a:t>
            </a:r>
            <a:r>
              <a:rPr lang="en-US" sz="1800" dirty="0">
                <a:latin typeface="Bookman Old Style" pitchFamily="18" charset="0"/>
              </a:rPr>
              <a:t> Batik </a:t>
            </a:r>
            <a:r>
              <a:rPr lang="en-US" sz="1800" dirty="0" err="1">
                <a:latin typeface="Bookman Old Style" pitchFamily="18" charset="0"/>
              </a:rPr>
              <a:t>Jogja</a:t>
            </a:r>
            <a:r>
              <a:rPr lang="id-ID" sz="1800" dirty="0">
                <a:latin typeface="Bookman Old Style" pitchFamily="18" charset="0"/>
              </a:rPr>
              <a:t> sebagai warisan budaya dan nilai-nilai luhur dalam kehidupan masyarakat Daerah Istimewa Yogyakarta;</a:t>
            </a:r>
          </a:p>
          <a:p>
            <a:pPr lvl="0" fontAlgn="base"/>
            <a:r>
              <a:rPr lang="id-ID" sz="1800" dirty="0">
                <a:latin typeface="Bookman Old Style" pitchFamily="18" charset="0"/>
              </a:rPr>
              <a:t>menguatkan karakteristik Batik </a:t>
            </a:r>
            <a:r>
              <a:rPr lang="en-US" sz="1800" dirty="0" err="1">
                <a:latin typeface="Bookman Old Style" pitchFamily="18" charset="0"/>
              </a:rPr>
              <a:t>Jogja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sebagai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dasar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pemeliharaan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dan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pengembangan</a:t>
            </a:r>
            <a:r>
              <a:rPr lang="en-US" sz="1800" dirty="0">
                <a:latin typeface="Bookman Old Style" pitchFamily="18" charset="0"/>
              </a:rPr>
              <a:t> batik </a:t>
            </a:r>
            <a:r>
              <a:rPr lang="en-US" sz="1800" dirty="0" err="1">
                <a:latin typeface="Bookman Old Style" pitchFamily="18" charset="0"/>
              </a:rPr>
              <a:t>dalam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kerangka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keistimewaan</a:t>
            </a:r>
            <a:r>
              <a:rPr lang="en-US" sz="1800" dirty="0">
                <a:latin typeface="Bookman Old Style" pitchFamily="18" charset="0"/>
              </a:rPr>
              <a:t> Daerah Istimewa Yogyakarta</a:t>
            </a:r>
            <a:r>
              <a:rPr lang="id-ID" sz="1800" dirty="0">
                <a:latin typeface="Bookman Old Style" pitchFamily="18" charset="0"/>
              </a:rPr>
              <a:t>; </a:t>
            </a:r>
          </a:p>
          <a:p>
            <a:pPr lvl="0" fontAlgn="base"/>
            <a:r>
              <a:rPr lang="en-US" sz="1800" dirty="0" err="1">
                <a:latin typeface="Bookman Old Style" pitchFamily="18" charset="0"/>
              </a:rPr>
              <a:t>memelihara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dan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mengembangkan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id-ID" sz="1800" dirty="0">
                <a:latin typeface="Bookman Old Style" pitchFamily="18" charset="0"/>
              </a:rPr>
              <a:t>praktek budaya membatik </a:t>
            </a:r>
            <a:r>
              <a:rPr lang="en-US" sz="1800" dirty="0" err="1">
                <a:latin typeface="Bookman Old Style" pitchFamily="18" charset="0"/>
              </a:rPr>
              <a:t>dan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nilai-nilai</a:t>
            </a:r>
            <a:r>
              <a:rPr lang="en-US" sz="1800" dirty="0">
                <a:latin typeface="Bookman Old Style" pitchFamily="18" charset="0"/>
              </a:rPr>
              <a:t> yang </a:t>
            </a:r>
            <a:r>
              <a:rPr lang="en-US" sz="1800" dirty="0" err="1">
                <a:latin typeface="Bookman Old Style" pitchFamily="18" charset="0"/>
              </a:rPr>
              <a:t>terkandung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didalamnya</a:t>
            </a:r>
            <a:r>
              <a:rPr lang="id-ID" sz="1800" dirty="0">
                <a:latin typeface="Bookman Old Style" pitchFamily="18" charset="0"/>
              </a:rPr>
              <a:t> sebagai kekayaan budaya masyarakat Daerah Istimewa Yogyakarta; </a:t>
            </a:r>
          </a:p>
          <a:p>
            <a:pPr lvl="0" fontAlgn="base"/>
            <a:r>
              <a:rPr lang="en-US" sz="1800" dirty="0" err="1">
                <a:latin typeface="Bookman Old Style" pitchFamily="18" charset="0"/>
              </a:rPr>
              <a:t>meningkatkan</a:t>
            </a:r>
            <a:r>
              <a:rPr lang="en-US" sz="1800" dirty="0">
                <a:latin typeface="Bookman Old Style" pitchFamily="18" charset="0"/>
              </a:rPr>
              <a:t> rasa </a:t>
            </a:r>
            <a:r>
              <a:rPr lang="en-US" sz="1800" dirty="0" err="1">
                <a:latin typeface="Bookman Old Style" pitchFamily="18" charset="0"/>
              </a:rPr>
              <a:t>memiliki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masyarakat</a:t>
            </a:r>
            <a:r>
              <a:rPr lang="en-US" sz="1800" dirty="0">
                <a:latin typeface="Bookman Old Style" pitchFamily="18" charset="0"/>
              </a:rPr>
              <a:t> Daerah Istimewa Yogyakarta </a:t>
            </a:r>
            <a:r>
              <a:rPr lang="en-US" sz="1800" dirty="0" err="1">
                <a:latin typeface="Bookman Old Style" pitchFamily="18" charset="0"/>
              </a:rPr>
              <a:t>terhadap</a:t>
            </a:r>
            <a:r>
              <a:rPr lang="en-US" sz="1800" dirty="0">
                <a:latin typeface="Bookman Old Style" pitchFamily="18" charset="0"/>
              </a:rPr>
              <a:t> Batik </a:t>
            </a:r>
            <a:r>
              <a:rPr lang="en-US" sz="1800" dirty="0" err="1">
                <a:latin typeface="Bookman Old Style" pitchFamily="18" charset="0"/>
              </a:rPr>
              <a:t>Jogja</a:t>
            </a:r>
            <a:r>
              <a:rPr lang="en-US" sz="1800" dirty="0">
                <a:latin typeface="Bookman Old Style" pitchFamily="18" charset="0"/>
              </a:rPr>
              <a:t>;</a:t>
            </a:r>
            <a:endParaRPr lang="id-ID" sz="1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7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26256"/>
          </a:xfrm>
        </p:spPr>
        <p:txBody>
          <a:bodyPr>
            <a:normAutofit/>
          </a:bodyPr>
          <a:lstStyle/>
          <a:p>
            <a:pPr algn="ctr"/>
            <a:r>
              <a:rPr lang="id-ID" sz="2700" b="1" dirty="0">
                <a:latin typeface="Bookman Old Style" pitchFamily="18" charset="0"/>
              </a:rPr>
              <a:t>TUJUAN (Pasal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5254"/>
            <a:ext cx="7886700" cy="3464719"/>
          </a:xfrm>
        </p:spPr>
        <p:txBody>
          <a:bodyPr>
            <a:normAutofit/>
          </a:bodyPr>
          <a:lstStyle/>
          <a:p>
            <a:pPr lvl="0" fontAlgn="base"/>
            <a:r>
              <a:rPr lang="en-US" sz="1950" dirty="0" err="1">
                <a:latin typeface="Bookman Old Style" pitchFamily="18" charset="0"/>
              </a:rPr>
              <a:t>memelihara</a:t>
            </a:r>
            <a:r>
              <a:rPr lang="en-US" sz="1950" dirty="0">
                <a:latin typeface="Bookman Old Style" pitchFamily="18" charset="0"/>
              </a:rPr>
              <a:t> </a:t>
            </a:r>
            <a:r>
              <a:rPr lang="en-US" sz="1950" dirty="0" err="1">
                <a:latin typeface="Bookman Old Style" pitchFamily="18" charset="0"/>
              </a:rPr>
              <a:t>dan</a:t>
            </a:r>
            <a:r>
              <a:rPr lang="en-US" sz="1950" dirty="0">
                <a:latin typeface="Bookman Old Style" pitchFamily="18" charset="0"/>
              </a:rPr>
              <a:t> </a:t>
            </a:r>
            <a:r>
              <a:rPr lang="id-ID" sz="1950" dirty="0">
                <a:latin typeface="Bookman Old Style" pitchFamily="18" charset="0"/>
              </a:rPr>
              <a:t>mengembangkan Batik </a:t>
            </a:r>
            <a:r>
              <a:rPr lang="en-US" sz="1950" dirty="0">
                <a:latin typeface="Bookman Old Style" pitchFamily="18" charset="0"/>
              </a:rPr>
              <a:t> </a:t>
            </a:r>
            <a:r>
              <a:rPr lang="en-US" sz="1950" dirty="0" err="1">
                <a:latin typeface="Bookman Old Style" pitchFamily="18" charset="0"/>
              </a:rPr>
              <a:t>Jogja</a:t>
            </a:r>
            <a:r>
              <a:rPr lang="en-US" sz="1950" dirty="0">
                <a:latin typeface="Bookman Old Style" pitchFamily="18" charset="0"/>
              </a:rPr>
              <a:t> </a:t>
            </a:r>
            <a:r>
              <a:rPr lang="id-ID" sz="1950" dirty="0">
                <a:latin typeface="Bookman Old Style" pitchFamily="18" charset="0"/>
              </a:rPr>
              <a:t>sebagai potensi sosial, ekonomi, dan budaya Daerah Istimewa Yogyakarta di tengah peradaban dunia; </a:t>
            </a:r>
          </a:p>
          <a:p>
            <a:pPr lvl="0" fontAlgn="base"/>
            <a:r>
              <a:rPr lang="id-ID" sz="1950" dirty="0">
                <a:latin typeface="Bookman Old Style" pitchFamily="18" charset="0"/>
              </a:rPr>
              <a:t>mewujudkan Batik sebagai bagian kreativitas sosial dan budaya masyarakat Daerah Istimewa Yogyakarta;</a:t>
            </a:r>
          </a:p>
          <a:p>
            <a:pPr lvl="0" fontAlgn="base"/>
            <a:r>
              <a:rPr lang="id-ID" sz="1950" dirty="0">
                <a:latin typeface="Bookman Old Style" pitchFamily="18" charset="0"/>
              </a:rPr>
              <a:t>meningkatkan kesejahteraan sosial ekonomi </a:t>
            </a:r>
            <a:r>
              <a:rPr lang="en-US" sz="1950" dirty="0" err="1">
                <a:latin typeface="Bookman Old Style" pitchFamily="18" charset="0"/>
              </a:rPr>
              <a:t>perajin</a:t>
            </a:r>
            <a:r>
              <a:rPr lang="en-US" sz="1950" dirty="0">
                <a:latin typeface="Bookman Old Style" pitchFamily="18" charset="0"/>
              </a:rPr>
              <a:t> batik </a:t>
            </a:r>
            <a:r>
              <a:rPr lang="en-US" sz="1950" dirty="0" err="1">
                <a:latin typeface="Bookman Old Style" pitchFamily="18" charset="0"/>
              </a:rPr>
              <a:t>dan</a:t>
            </a:r>
            <a:r>
              <a:rPr lang="en-US" sz="1950" dirty="0">
                <a:latin typeface="Bookman Old Style" pitchFamily="18" charset="0"/>
              </a:rPr>
              <a:t> </a:t>
            </a:r>
            <a:r>
              <a:rPr lang="id-ID" sz="1950" dirty="0">
                <a:latin typeface="Bookman Old Style" pitchFamily="18" charset="0"/>
              </a:rPr>
              <a:t>masyarakat;</a:t>
            </a:r>
            <a:r>
              <a:rPr lang="en-ID" sz="1950" dirty="0">
                <a:latin typeface="Bookman Old Style" pitchFamily="18" charset="0"/>
              </a:rPr>
              <a:t> </a:t>
            </a:r>
            <a:r>
              <a:rPr lang="en-ID" sz="1950" dirty="0" err="1">
                <a:latin typeface="Bookman Old Style" pitchFamily="18" charset="0"/>
              </a:rPr>
              <a:t>dan</a:t>
            </a:r>
            <a:endParaRPr lang="id-ID" sz="1950" dirty="0">
              <a:latin typeface="Bookman Old Style" pitchFamily="18" charset="0"/>
            </a:endParaRPr>
          </a:p>
          <a:p>
            <a:r>
              <a:rPr lang="en-US" sz="1950" dirty="0" err="1">
                <a:latin typeface="Bookman Old Style" pitchFamily="18" charset="0"/>
              </a:rPr>
              <a:t>menjadikan</a:t>
            </a:r>
            <a:r>
              <a:rPr lang="en-US" sz="1950" dirty="0">
                <a:latin typeface="Bookman Old Style" pitchFamily="18" charset="0"/>
              </a:rPr>
              <a:t> </a:t>
            </a:r>
            <a:r>
              <a:rPr lang="en-US" sz="1950" dirty="0" err="1">
                <a:latin typeface="Bookman Old Style" pitchFamily="18" charset="0"/>
              </a:rPr>
              <a:t>profesi</a:t>
            </a:r>
            <a:r>
              <a:rPr lang="en-US" sz="1950" dirty="0">
                <a:latin typeface="Bookman Old Style" pitchFamily="18" charset="0"/>
              </a:rPr>
              <a:t> </a:t>
            </a:r>
            <a:r>
              <a:rPr lang="en-US" sz="1950" dirty="0" err="1">
                <a:latin typeface="Bookman Old Style" pitchFamily="18" charset="0"/>
              </a:rPr>
              <a:t>perajin</a:t>
            </a:r>
            <a:r>
              <a:rPr lang="en-US" sz="1950" dirty="0">
                <a:latin typeface="Bookman Old Style" pitchFamily="18" charset="0"/>
              </a:rPr>
              <a:t> batik </a:t>
            </a:r>
            <a:r>
              <a:rPr lang="en-US" sz="1950" dirty="0" err="1">
                <a:latin typeface="Bookman Old Style" pitchFamily="18" charset="0"/>
              </a:rPr>
              <a:t>diminati</a:t>
            </a:r>
            <a:r>
              <a:rPr lang="en-US" sz="1950" dirty="0">
                <a:latin typeface="Bookman Old Style" pitchFamily="18" charset="0"/>
              </a:rPr>
              <a:t> </a:t>
            </a:r>
            <a:r>
              <a:rPr lang="en-US" sz="1950" dirty="0" err="1">
                <a:latin typeface="Bookman Old Style" pitchFamily="18" charset="0"/>
              </a:rPr>
              <a:t>generasi</a:t>
            </a:r>
            <a:r>
              <a:rPr lang="en-US" sz="1950" dirty="0">
                <a:latin typeface="Bookman Old Style" pitchFamily="18" charset="0"/>
              </a:rPr>
              <a:t> </a:t>
            </a:r>
            <a:r>
              <a:rPr lang="en-US" sz="1950" dirty="0" err="1">
                <a:latin typeface="Bookman Old Style" pitchFamily="18" charset="0"/>
              </a:rPr>
              <a:t>penerus</a:t>
            </a:r>
            <a:endParaRPr lang="id-ID" sz="195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654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26256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latin typeface="Bookman Old Style" pitchFamily="18" charset="0"/>
              </a:rPr>
              <a:t>RUANG LINGKUP (Pasal 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14538"/>
            <a:ext cx="7886700" cy="3475435"/>
          </a:xfrm>
        </p:spPr>
        <p:txBody>
          <a:bodyPr>
            <a:normAutofit/>
          </a:bodyPr>
          <a:lstStyle/>
          <a:p>
            <a:pPr lvl="1" fontAlgn="base"/>
            <a:r>
              <a:rPr lang="en-US" dirty="0">
                <a:latin typeface="Bookman Old Style" pitchFamily="18" charset="0"/>
              </a:rPr>
              <a:t>B</a:t>
            </a:r>
            <a:r>
              <a:rPr lang="id-ID" u="none" strike="noStrike" dirty="0" smtClean="0">
                <a:effectLst/>
                <a:latin typeface="Bookman Old Style" pitchFamily="18" charset="0"/>
              </a:rPr>
              <a:t>atik </a:t>
            </a:r>
            <a:r>
              <a:rPr lang="en-US" dirty="0" err="1" smtClean="0">
                <a:latin typeface="Bookman Old Style" pitchFamily="18" charset="0"/>
              </a:rPr>
              <a:t>Jogja</a:t>
            </a:r>
            <a:r>
              <a:rPr lang="id-ID" u="none" strike="noStrike" dirty="0" smtClean="0">
                <a:effectLst/>
                <a:latin typeface="Bookman Old Style" pitchFamily="18" charset="0"/>
              </a:rPr>
              <a:t>;</a:t>
            </a:r>
          </a:p>
          <a:p>
            <a:pPr lvl="1" fontAlgn="base"/>
            <a:r>
              <a:rPr lang="id-ID" u="none" strike="noStrike" dirty="0" smtClean="0">
                <a:effectLst/>
                <a:latin typeface="Bookman Old Style" pitchFamily="18" charset="0"/>
              </a:rPr>
              <a:t>pemeliharaan; </a:t>
            </a:r>
          </a:p>
          <a:p>
            <a:pPr lvl="1" fontAlgn="base"/>
            <a:r>
              <a:rPr lang="id-ID" u="none" strike="noStrike" dirty="0" smtClean="0">
                <a:effectLst/>
                <a:latin typeface="Bookman Old Style" pitchFamily="18" charset="0"/>
              </a:rPr>
              <a:t>pengembangan; </a:t>
            </a:r>
          </a:p>
          <a:p>
            <a:pPr lvl="1" fontAlgn="base"/>
            <a:r>
              <a:rPr lang="id-ID" u="none" strike="noStrike" dirty="0" smtClean="0">
                <a:effectLst/>
                <a:latin typeface="Bookman Old Style" pitchFamily="18" charset="0"/>
              </a:rPr>
              <a:t>kawasan Batik Daerah Istimewa Yogyakarta</a:t>
            </a:r>
            <a:r>
              <a:rPr lang="en-US" u="none" strike="noStrike" dirty="0" smtClean="0">
                <a:effectLst/>
                <a:latin typeface="Bookman Old Style" pitchFamily="18" charset="0"/>
              </a:rPr>
              <a:t>; </a:t>
            </a:r>
            <a:endParaRPr lang="id-ID" u="none" strike="noStrike" dirty="0" smtClean="0">
              <a:effectLst/>
              <a:latin typeface="Bookman Old Style" pitchFamily="18" charset="0"/>
            </a:endParaRPr>
          </a:p>
          <a:p>
            <a:pPr lvl="1" fontAlgn="base"/>
            <a:r>
              <a:rPr lang="id-ID" u="none" strike="noStrike" dirty="0" smtClean="0">
                <a:effectLst/>
                <a:latin typeface="Bookman Old Style" pitchFamily="18" charset="0"/>
              </a:rPr>
              <a:t>peran dan tanggung jawab</a:t>
            </a:r>
            <a:r>
              <a:rPr lang="en-US" u="none" strike="noStrike" dirty="0" smtClean="0">
                <a:effectLst/>
                <a:latin typeface="Bookman Old Style" pitchFamily="18" charset="0"/>
              </a:rPr>
              <a:t>;</a:t>
            </a:r>
            <a:endParaRPr lang="id-ID" u="none" strike="noStrike" dirty="0" smtClean="0">
              <a:effectLst/>
              <a:latin typeface="Bookman Old Style" pitchFamily="18" charset="0"/>
            </a:endParaRPr>
          </a:p>
          <a:p>
            <a:pPr lvl="1" fontAlgn="base"/>
            <a:r>
              <a:rPr lang="en-US" dirty="0" err="1">
                <a:latin typeface="Bookman Old Style" pitchFamily="18" charset="0"/>
              </a:rPr>
              <a:t>k</a:t>
            </a:r>
            <a:r>
              <a:rPr lang="en-US" dirty="0" err="1" smtClean="0">
                <a:latin typeface="Bookman Old Style" pitchFamily="18" charset="0"/>
              </a:rPr>
              <a:t>erjasama</a:t>
            </a:r>
            <a:r>
              <a:rPr lang="en-US" dirty="0" smtClean="0">
                <a:latin typeface="Bookman Old Style" pitchFamily="18" charset="0"/>
              </a:rPr>
              <a:t>;</a:t>
            </a:r>
          </a:p>
          <a:p>
            <a:pPr lvl="1" fontAlgn="base"/>
            <a:r>
              <a:rPr lang="en-US" dirty="0" err="1">
                <a:latin typeface="Bookman Old Style" pitchFamily="18" charset="0"/>
              </a:rPr>
              <a:t>p</a:t>
            </a:r>
            <a:r>
              <a:rPr lang="en-US" u="none" strike="noStrike" dirty="0" err="1" smtClean="0">
                <a:effectLst/>
                <a:latin typeface="Bookman Old Style" pitchFamily="18" charset="0"/>
              </a:rPr>
              <a:t>enghargaan</a:t>
            </a:r>
            <a:r>
              <a:rPr lang="en-US" u="none" strike="noStrike" dirty="0" smtClean="0">
                <a:effectLst/>
                <a:latin typeface="Bookman Old Style" pitchFamily="18" charset="0"/>
              </a:rPr>
              <a:t>; </a:t>
            </a:r>
            <a:r>
              <a:rPr lang="en-US" u="none" strike="noStrike" dirty="0" err="1" smtClean="0">
                <a:effectLst/>
                <a:latin typeface="Bookman Old Style" pitchFamily="18" charset="0"/>
              </a:rPr>
              <a:t>dan</a:t>
            </a:r>
            <a:endParaRPr lang="en-US" u="none" strike="noStrike" dirty="0" smtClean="0">
              <a:effectLst/>
              <a:latin typeface="Bookman Old Style" pitchFamily="18" charset="0"/>
            </a:endParaRPr>
          </a:p>
          <a:p>
            <a:pPr lvl="1" fontAlgn="base"/>
            <a:r>
              <a:rPr lang="en-US" dirty="0" err="1" smtClean="0">
                <a:latin typeface="Bookman Old Style" pitchFamily="18" charset="0"/>
              </a:rPr>
              <a:t>pendanaan</a:t>
            </a:r>
            <a:endParaRPr lang="id-ID" u="none" strike="noStrike" dirty="0">
              <a:effectLst/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387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26256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latin typeface="Bookman Old Style" pitchFamily="18" charset="0"/>
              </a:rPr>
              <a:t>BATIK </a:t>
            </a:r>
            <a:r>
              <a:rPr lang="en-US" sz="2400" b="1" dirty="0">
                <a:latin typeface="Bookman Old Style" pitchFamily="18" charset="0"/>
              </a:rPr>
              <a:t>JOGJA</a:t>
            </a:r>
            <a:r>
              <a:rPr lang="id-ID" sz="2400" b="1" dirty="0">
                <a:latin typeface="Bookman Old Style" pitchFamily="18" charset="0"/>
              </a:rPr>
              <a:t> (Pasal 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475" y="2232661"/>
            <a:ext cx="7886700" cy="1988820"/>
          </a:xfrm>
        </p:spPr>
        <p:txBody>
          <a:bodyPr>
            <a:normAutofit/>
          </a:bodyPr>
          <a:lstStyle/>
          <a:p>
            <a:pPr lvl="0" fontAlgn="base"/>
            <a:r>
              <a:rPr lang="id-ID" sz="2400" dirty="0">
                <a:latin typeface="Bookman Old Style" pitchFamily="18" charset="0"/>
              </a:rPr>
              <a:t> </a:t>
            </a:r>
            <a:r>
              <a:rPr lang="id-ID" sz="2400" b="1" dirty="0">
                <a:latin typeface="Bookman Old Style" pitchFamily="18" charset="0"/>
              </a:rPr>
              <a:t>Dasar klasifikasi : </a:t>
            </a:r>
          </a:p>
          <a:p>
            <a:pPr lvl="1" fontAlgn="base"/>
            <a:r>
              <a:rPr lang="en-US" sz="2400" dirty="0" err="1">
                <a:latin typeface="Bookman Old Style" pitchFamily="18" charset="0"/>
              </a:rPr>
              <a:t>sejarah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perkembangan</a:t>
            </a:r>
            <a:r>
              <a:rPr lang="en-US" sz="2400" dirty="0">
                <a:latin typeface="Bookman Old Style" pitchFamily="18" charset="0"/>
              </a:rPr>
              <a:t>;</a:t>
            </a:r>
            <a:endParaRPr lang="id-ID" sz="2400" dirty="0">
              <a:latin typeface="Bookman Old Style" pitchFamily="18" charset="0"/>
            </a:endParaRPr>
          </a:p>
          <a:p>
            <a:pPr lvl="1" fontAlgn="base"/>
            <a:r>
              <a:rPr lang="id-ID" sz="2400" dirty="0">
                <a:latin typeface="Bookman Old Style" pitchFamily="18" charset="0"/>
              </a:rPr>
              <a:t>proses dan teknik pembuatan; dan</a:t>
            </a:r>
          </a:p>
          <a:p>
            <a:pPr lvl="1" fontAlgn="base"/>
            <a:r>
              <a:rPr lang="en-US" sz="2400" dirty="0" err="1">
                <a:latin typeface="Bookman Old Style" pitchFamily="18" charset="0"/>
              </a:rPr>
              <a:t>perkembangan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id-ID" sz="2400" dirty="0">
                <a:latin typeface="Bookman Old Style" pitchFamily="18" charset="0"/>
              </a:rPr>
              <a:t>motif</a:t>
            </a:r>
          </a:p>
        </p:txBody>
      </p:sp>
    </p:spTree>
    <p:extLst>
      <p:ext uri="{BB962C8B-B14F-4D97-AF65-F5344CB8AC3E}">
        <p14:creationId xmlns:p14="http://schemas.microsoft.com/office/powerpoint/2010/main" val="638145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26256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latin typeface="Bookman Old Style" pitchFamily="18" charset="0"/>
              </a:rPr>
              <a:t>BATIK JOGJA (Pasal 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39529"/>
            <a:ext cx="7886700" cy="2986802"/>
          </a:xfrm>
        </p:spPr>
        <p:txBody>
          <a:bodyPr>
            <a:normAutofit/>
          </a:bodyPr>
          <a:lstStyle/>
          <a:p>
            <a:pPr lvl="0" fontAlgn="base"/>
            <a:r>
              <a:rPr lang="id-ID" sz="2400" dirty="0">
                <a:latin typeface="Bookman Old Style" pitchFamily="18" charset="0"/>
              </a:rPr>
              <a:t> </a:t>
            </a:r>
            <a:r>
              <a:rPr lang="id-ID" sz="2400" b="1" dirty="0">
                <a:latin typeface="Bookman Old Style" pitchFamily="18" charset="0"/>
              </a:rPr>
              <a:t>Sejarah Perkembangan : </a:t>
            </a:r>
          </a:p>
          <a:p>
            <a:pPr lvl="1" fontAlgn="base"/>
            <a:r>
              <a:rPr lang="id-ID" sz="2400" dirty="0">
                <a:latin typeface="Bookman Old Style" pitchFamily="18" charset="0"/>
              </a:rPr>
              <a:t>Batik Kasultanan</a:t>
            </a:r>
            <a:r>
              <a:rPr lang="en-US" sz="2400" dirty="0">
                <a:latin typeface="Bookman Old Style" pitchFamily="18" charset="0"/>
              </a:rPr>
              <a:t>;</a:t>
            </a:r>
            <a:endParaRPr lang="id-ID" sz="2400" dirty="0">
              <a:latin typeface="Bookman Old Style" pitchFamily="18" charset="0"/>
            </a:endParaRPr>
          </a:p>
          <a:p>
            <a:pPr lvl="1" fontAlgn="base"/>
            <a:r>
              <a:rPr lang="id-ID" sz="2400" dirty="0">
                <a:latin typeface="Bookman Old Style" pitchFamily="18" charset="0"/>
              </a:rPr>
              <a:t>Batik Kadipaten; </a:t>
            </a:r>
          </a:p>
          <a:p>
            <a:pPr lvl="1" fontAlgn="base"/>
            <a:r>
              <a:rPr lang="id-ID" sz="2400" dirty="0">
                <a:latin typeface="Bookman Old Style" pitchFamily="18" charset="0"/>
              </a:rPr>
              <a:t>Batik Sudagaran; </a:t>
            </a:r>
          </a:p>
          <a:p>
            <a:pPr lvl="1" fontAlgn="base"/>
            <a:r>
              <a:rPr lang="id-ID" sz="2400" dirty="0">
                <a:latin typeface="Bookman Old Style" pitchFamily="18" charset="0"/>
              </a:rPr>
              <a:t>Batik Rakyat</a:t>
            </a:r>
          </a:p>
        </p:txBody>
      </p:sp>
    </p:spTree>
    <p:extLst>
      <p:ext uri="{BB962C8B-B14F-4D97-AF65-F5344CB8AC3E}">
        <p14:creationId xmlns:p14="http://schemas.microsoft.com/office/powerpoint/2010/main" val="1838939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26256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latin typeface="Bookman Old Style" pitchFamily="18" charset="0"/>
              </a:rPr>
              <a:t>BATIK JOGJA (Pasal 5)</a:t>
            </a:r>
            <a:endParaRPr lang="id-ID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061210"/>
            <a:ext cx="7886700" cy="2560321"/>
          </a:xfrm>
        </p:spPr>
        <p:txBody>
          <a:bodyPr>
            <a:normAutofit/>
          </a:bodyPr>
          <a:lstStyle/>
          <a:p>
            <a:pPr lvl="0" fontAlgn="base"/>
            <a:r>
              <a:rPr lang="id-ID" sz="2400" dirty="0">
                <a:latin typeface="Bookman Old Style" pitchFamily="18" charset="0"/>
              </a:rPr>
              <a:t> </a:t>
            </a:r>
            <a:r>
              <a:rPr lang="id-ID" sz="2400" b="1" dirty="0">
                <a:latin typeface="Bookman Old Style" pitchFamily="18" charset="0"/>
              </a:rPr>
              <a:t>Tehnik Pembuatan: </a:t>
            </a:r>
          </a:p>
          <a:p>
            <a:pPr lvl="1" fontAlgn="base"/>
            <a:r>
              <a:rPr lang="id-ID" sz="2400" dirty="0">
                <a:latin typeface="Bookman Old Style" pitchFamily="18" charset="0"/>
              </a:rPr>
              <a:t>Batik Tulis</a:t>
            </a:r>
            <a:r>
              <a:rPr lang="en-US" sz="2400" dirty="0">
                <a:latin typeface="Bookman Old Style" pitchFamily="18" charset="0"/>
              </a:rPr>
              <a:t>;</a:t>
            </a:r>
            <a:endParaRPr lang="id-ID" sz="2400" dirty="0">
              <a:latin typeface="Bookman Old Style" pitchFamily="18" charset="0"/>
            </a:endParaRPr>
          </a:p>
          <a:p>
            <a:pPr lvl="1" fontAlgn="base"/>
            <a:r>
              <a:rPr lang="id-ID" sz="2400" dirty="0">
                <a:latin typeface="Bookman Old Style" pitchFamily="18" charset="0"/>
              </a:rPr>
              <a:t>Batik Cap; </a:t>
            </a:r>
          </a:p>
          <a:p>
            <a:pPr lvl="1" fontAlgn="base"/>
            <a:r>
              <a:rPr lang="id-ID" sz="2400" dirty="0">
                <a:latin typeface="Bookman Old Style" pitchFamily="18" charset="0"/>
              </a:rPr>
              <a:t>Batik Kombinasi; </a:t>
            </a:r>
          </a:p>
        </p:txBody>
      </p:sp>
    </p:spTree>
    <p:extLst>
      <p:ext uri="{BB962C8B-B14F-4D97-AF65-F5344CB8AC3E}">
        <p14:creationId xmlns:p14="http://schemas.microsoft.com/office/powerpoint/2010/main" val="2939399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26256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latin typeface="Bookman Old Style" pitchFamily="18" charset="0"/>
              </a:rPr>
              <a:t>BATIK JOGJA (Pasal 5)</a:t>
            </a:r>
            <a:endParaRPr lang="id-ID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1985010"/>
            <a:ext cx="7886700" cy="2560321"/>
          </a:xfrm>
        </p:spPr>
        <p:txBody>
          <a:bodyPr>
            <a:normAutofit/>
          </a:bodyPr>
          <a:lstStyle/>
          <a:p>
            <a:pPr lvl="0" fontAlgn="base"/>
            <a:r>
              <a:rPr lang="id-ID" sz="2400" dirty="0">
                <a:latin typeface="Bookman Old Style" pitchFamily="18" charset="0"/>
              </a:rPr>
              <a:t> </a:t>
            </a:r>
            <a:r>
              <a:rPr lang="en-US" sz="2400" b="1" dirty="0" err="1">
                <a:latin typeface="Bookman Old Style" pitchFamily="18" charset="0"/>
              </a:rPr>
              <a:t>Perkembangan</a:t>
            </a:r>
            <a:r>
              <a:rPr lang="en-US" sz="2400" b="1" dirty="0">
                <a:latin typeface="Bookman Old Style" pitchFamily="18" charset="0"/>
              </a:rPr>
              <a:t> </a:t>
            </a:r>
            <a:r>
              <a:rPr lang="id-ID" sz="2400" b="1" dirty="0">
                <a:latin typeface="Bookman Old Style" pitchFamily="18" charset="0"/>
              </a:rPr>
              <a:t>Motif: </a:t>
            </a:r>
          </a:p>
          <a:p>
            <a:pPr lvl="1" fontAlgn="base"/>
            <a:r>
              <a:rPr lang="id-ID" sz="2400" dirty="0">
                <a:latin typeface="Bookman Old Style" pitchFamily="18" charset="0"/>
              </a:rPr>
              <a:t>Batik Tradisional</a:t>
            </a:r>
            <a:r>
              <a:rPr lang="en-US" sz="2400" dirty="0">
                <a:latin typeface="Bookman Old Style" pitchFamily="18" charset="0"/>
              </a:rPr>
              <a:t>;</a:t>
            </a:r>
            <a:endParaRPr lang="id-ID" sz="2400" dirty="0">
              <a:latin typeface="Bookman Old Style" pitchFamily="18" charset="0"/>
            </a:endParaRPr>
          </a:p>
          <a:p>
            <a:pPr lvl="1" fontAlgn="base"/>
            <a:r>
              <a:rPr lang="id-ID" sz="2400" dirty="0">
                <a:latin typeface="Bookman Old Style" pitchFamily="18" charset="0"/>
              </a:rPr>
              <a:t>Batik Pengembangan; </a:t>
            </a:r>
          </a:p>
          <a:p>
            <a:pPr lvl="1" fontAlgn="base"/>
            <a:r>
              <a:rPr lang="id-ID" sz="2400" dirty="0">
                <a:latin typeface="Bookman Old Style" pitchFamily="18" charset="0"/>
              </a:rPr>
              <a:t>Batik kontemporer; </a:t>
            </a:r>
          </a:p>
        </p:txBody>
      </p:sp>
    </p:spTree>
    <p:extLst>
      <p:ext uri="{BB962C8B-B14F-4D97-AF65-F5344CB8AC3E}">
        <p14:creationId xmlns:p14="http://schemas.microsoft.com/office/powerpoint/2010/main" val="1583493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794" y="263985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latin typeface="Bookman Old Style" pitchFamily="18" charset="0"/>
              </a:rPr>
              <a:t>PEMELIHARAAN (Pasal </a:t>
            </a:r>
            <a:r>
              <a:rPr lang="en-US" sz="2400" b="1" dirty="0">
                <a:latin typeface="Bookman Old Style" pitchFamily="18" charset="0"/>
              </a:rPr>
              <a:t>6</a:t>
            </a:r>
            <a:r>
              <a:rPr lang="id-ID" sz="2400" b="1" dirty="0">
                <a:latin typeface="Bookman Old Style" pitchFamily="18" charset="0"/>
              </a:rPr>
              <a:t> -  2</a:t>
            </a:r>
            <a:r>
              <a:rPr lang="en-US" sz="2400" b="1" dirty="0">
                <a:latin typeface="Bookman Old Style" pitchFamily="18" charset="0"/>
              </a:rPr>
              <a:t>4</a:t>
            </a:r>
            <a:r>
              <a:rPr lang="id-ID" sz="2400" b="1" dirty="0">
                <a:latin typeface="Bookman Old Style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727483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229" y="1248967"/>
            <a:ext cx="7886700" cy="834866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latin typeface="Bookman Old Style" pitchFamily="18" charset="0"/>
              </a:rPr>
              <a:t>UMUM</a:t>
            </a:r>
            <a:r>
              <a:rPr lang="en-US" sz="2400" b="1" dirty="0">
                <a:latin typeface="Bookman Old Style" pitchFamily="18" charset="0"/>
              </a:rPr>
              <a:t> </a:t>
            </a:r>
            <a:r>
              <a:rPr lang="id-ID" sz="2400" b="1" dirty="0">
                <a:latin typeface="Bookman Old Style" pitchFamily="18" charset="0"/>
              </a:rPr>
              <a:t>(Pasal </a:t>
            </a:r>
            <a:r>
              <a:rPr lang="en-US" sz="2400" b="1" dirty="0">
                <a:latin typeface="Bookman Old Style" pitchFamily="18" charset="0"/>
              </a:rPr>
              <a:t>6</a:t>
            </a:r>
            <a:r>
              <a:rPr lang="id-ID" sz="2400" b="1" dirty="0">
                <a:latin typeface="Bookman Old Style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700"/>
            <a:ext cx="7886700" cy="3154680"/>
          </a:xfrm>
        </p:spPr>
        <p:txBody>
          <a:bodyPr>
            <a:normAutofit/>
          </a:bodyPr>
          <a:lstStyle/>
          <a:p>
            <a:pPr fontAlgn="base"/>
            <a:r>
              <a:rPr lang="id-ID" sz="2550" b="1" dirty="0">
                <a:latin typeface="Bookman Old Style" pitchFamily="18" charset="0"/>
              </a:rPr>
              <a:t>Melalui</a:t>
            </a:r>
            <a:r>
              <a:rPr lang="id-ID" sz="2550" dirty="0">
                <a:latin typeface="Bookman Old Style" pitchFamily="18" charset="0"/>
              </a:rPr>
              <a:t> :</a:t>
            </a:r>
          </a:p>
          <a:p>
            <a:pPr lvl="1" fontAlgn="base"/>
            <a:r>
              <a:rPr lang="id-ID" sz="2550" dirty="0">
                <a:latin typeface="Bookman Old Style" pitchFamily="18" charset="0"/>
              </a:rPr>
              <a:t>legalisasi; </a:t>
            </a:r>
            <a:r>
              <a:rPr lang="en-US" sz="2550" dirty="0" err="1">
                <a:latin typeface="Bookman Old Style" pitchFamily="18" charset="0"/>
              </a:rPr>
              <a:t>dan</a:t>
            </a:r>
            <a:endParaRPr lang="id-ID" sz="2550" dirty="0">
              <a:latin typeface="Bookman Old Style" pitchFamily="18" charset="0"/>
            </a:endParaRPr>
          </a:p>
          <a:p>
            <a:pPr lvl="1"/>
            <a:r>
              <a:rPr lang="en-US" sz="2550" dirty="0" err="1">
                <a:latin typeface="Bookman Old Style" pitchFamily="18" charset="0"/>
              </a:rPr>
              <a:t>pelindungan</a:t>
            </a:r>
            <a:endParaRPr lang="id-ID" sz="255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632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pPr algn="ctr"/>
            <a:endParaRPr lang="en-US" sz="2800" b="1" dirty="0">
              <a:latin typeface="Georgia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51520" y="1556792"/>
            <a:ext cx="8712968" cy="4721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19100" indent="-3825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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1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4888" indent="-2555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Arial" charset="0"/>
              <a:buChar char="○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9525" indent="-2365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D89A4"/>
              </a:buClr>
              <a:buSzPct val="9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90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id-ID" sz="2800" dirty="0">
                <a:latin typeface="Georgia"/>
                <a:cs typeface="Georgia"/>
              </a:rPr>
              <a:t>E</a:t>
            </a:r>
            <a:r>
              <a:rPr lang="id-ID" sz="2800" dirty="0" smtClean="0">
                <a:latin typeface="Georgia"/>
                <a:cs typeface="Georgia"/>
              </a:rPr>
              <a:t>kosistem </a:t>
            </a:r>
            <a:r>
              <a:rPr lang="id-ID" sz="2800" dirty="0">
                <a:latin typeface="Georgia"/>
                <a:cs typeface="Georgia"/>
              </a:rPr>
              <a:t>kebudayaan atau ekosistem obyek pemajuan kebudayaan (dua istilah yang sama sama dipakai dalam UU No. 5/2017 tentang Pemajuan Kebudayaan) </a:t>
            </a:r>
            <a:r>
              <a:rPr lang="id-ID" sz="2800" dirty="0" smtClean="0">
                <a:latin typeface="Georgia"/>
                <a:cs typeface="Georgia"/>
              </a:rPr>
              <a:t>merupakan </a:t>
            </a:r>
            <a:r>
              <a:rPr lang="id-ID" sz="2800" dirty="0">
                <a:latin typeface="Georgia"/>
                <a:cs typeface="Georgia"/>
              </a:rPr>
              <a:t>tata interaksi yang saling menunjang antarpelaku, </a:t>
            </a:r>
            <a:r>
              <a:rPr lang="id-ID" sz="2800" i="1" dirty="0" smtClean="0">
                <a:latin typeface="Georgia"/>
                <a:cs typeface="Georgia"/>
              </a:rPr>
              <a:t>stakeholder</a:t>
            </a:r>
            <a:r>
              <a:rPr lang="id-ID" sz="2800" dirty="0" smtClean="0">
                <a:latin typeface="Georgia"/>
                <a:cs typeface="Georgia"/>
              </a:rPr>
              <a:t>, </a:t>
            </a:r>
            <a:r>
              <a:rPr lang="id-ID" sz="2800" dirty="0">
                <a:latin typeface="Georgia"/>
                <a:cs typeface="Georgia"/>
              </a:rPr>
              <a:t>lingkungan </a:t>
            </a:r>
            <a:r>
              <a:rPr lang="id-ID" sz="2800" dirty="0" smtClean="0">
                <a:latin typeface="Georgia"/>
                <a:cs typeface="Georgia"/>
              </a:rPr>
              <a:t>(makrokosmos dan mikrokosmos) </a:t>
            </a:r>
            <a:r>
              <a:rPr lang="id-ID" sz="2800" dirty="0">
                <a:latin typeface="Georgia"/>
                <a:cs typeface="Georgia"/>
              </a:rPr>
              <a:t>dan </a:t>
            </a:r>
            <a:r>
              <a:rPr lang="id-ID" sz="2800" dirty="0" smtClean="0">
                <a:latin typeface="Georgia"/>
                <a:cs typeface="Georgia"/>
              </a:rPr>
              <a:t>komponen-komponen (obyek-obyek) </a:t>
            </a:r>
            <a:r>
              <a:rPr lang="id-ID" sz="2800" dirty="0">
                <a:latin typeface="Georgia"/>
                <a:cs typeface="Georgia"/>
              </a:rPr>
              <a:t>pemajuan kebudayaan dalam suatu </a:t>
            </a:r>
            <a:r>
              <a:rPr lang="id-ID" sz="2800" dirty="0" smtClean="0">
                <a:latin typeface="Georgia"/>
                <a:cs typeface="Georgia"/>
              </a:rPr>
              <a:t>lingkungan </a:t>
            </a:r>
            <a:r>
              <a:rPr lang="id-ID" sz="2800" dirty="0">
                <a:latin typeface="Georgia"/>
                <a:cs typeface="Georgia"/>
              </a:rPr>
              <a:t>tertentu.</a:t>
            </a:r>
            <a:r>
              <a:rPr lang="en-US" sz="2800" dirty="0">
                <a:latin typeface="Georgia"/>
                <a:cs typeface="Georgia"/>
              </a:rPr>
              <a:t> </a:t>
            </a:r>
            <a:endParaRPr lang="id-ID" sz="24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392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834866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latin typeface="Bookman Old Style" pitchFamily="18" charset="0"/>
              </a:rPr>
              <a:t>LEGALISASI (Pasal </a:t>
            </a:r>
            <a:r>
              <a:rPr lang="en-US" sz="2400" b="1" dirty="0">
                <a:latin typeface="Bookman Old Style" pitchFamily="18" charset="0"/>
              </a:rPr>
              <a:t>6</a:t>
            </a:r>
            <a:r>
              <a:rPr lang="id-ID" sz="2400" b="1" dirty="0">
                <a:latin typeface="Bookman Old Style" pitchFamily="18" charset="0"/>
              </a:rPr>
              <a:t> - 1</a:t>
            </a:r>
            <a:r>
              <a:rPr lang="en-US" sz="2400" b="1" dirty="0">
                <a:latin typeface="Bookman Old Style" pitchFamily="18" charset="0"/>
              </a:rPr>
              <a:t>6</a:t>
            </a:r>
            <a:r>
              <a:rPr lang="id-ID" sz="2400" b="1" dirty="0">
                <a:latin typeface="Bookman Old Style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700"/>
            <a:ext cx="7886700" cy="3362325"/>
          </a:xfrm>
        </p:spPr>
        <p:txBody>
          <a:bodyPr>
            <a:noAutofit/>
          </a:bodyPr>
          <a:lstStyle/>
          <a:p>
            <a:pPr lvl="0" fontAlgn="base"/>
            <a:r>
              <a:rPr lang="id-ID" sz="1800" b="1" dirty="0">
                <a:latin typeface="Bookman Old Style" pitchFamily="18" charset="0"/>
              </a:rPr>
              <a:t>Pengertian</a:t>
            </a:r>
            <a:r>
              <a:rPr lang="id-ID" sz="1800" dirty="0">
                <a:latin typeface="Bookman Old Style" pitchFamily="18" charset="0"/>
              </a:rPr>
              <a:t> : </a:t>
            </a:r>
          </a:p>
          <a:p>
            <a:pPr lvl="1" fontAlgn="base"/>
            <a:r>
              <a:rPr lang="id-ID" dirty="0">
                <a:latin typeface="Bookman Old Style" pitchFamily="18" charset="0"/>
              </a:rPr>
              <a:t>pengesahan berdasarkan ketentuan peraturan perundang-undangan oleh pejabat yang berwenang atas pelaku, produk, dan aktivitas budaya yang berkaitan dengan ekosistem Batik. </a:t>
            </a:r>
          </a:p>
          <a:p>
            <a:pPr lvl="0" fontAlgn="base"/>
            <a:r>
              <a:rPr lang="id-ID" sz="1800" b="1" dirty="0">
                <a:latin typeface="Bookman Old Style" pitchFamily="18" charset="0"/>
              </a:rPr>
              <a:t>Diberikan kepada</a:t>
            </a:r>
            <a:r>
              <a:rPr lang="id-ID" sz="1800" dirty="0">
                <a:latin typeface="Bookman Old Style" pitchFamily="18" charset="0"/>
              </a:rPr>
              <a:t> :</a:t>
            </a:r>
          </a:p>
          <a:p>
            <a:pPr lvl="1" fontAlgn="base"/>
            <a:r>
              <a:rPr lang="id-ID" dirty="0">
                <a:latin typeface="Bookman Old Style" pitchFamily="18" charset="0"/>
              </a:rPr>
              <a:t>P</a:t>
            </a:r>
            <a:r>
              <a:rPr lang="en-US" dirty="0" err="1">
                <a:latin typeface="Bookman Old Style" pitchFamily="18" charset="0"/>
              </a:rPr>
              <a:t>elaku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id-ID" dirty="0">
                <a:latin typeface="Bookman Old Style" pitchFamily="18" charset="0"/>
              </a:rPr>
              <a:t>B</a:t>
            </a:r>
            <a:r>
              <a:rPr lang="en-US" dirty="0" err="1" smtClean="0">
                <a:latin typeface="Bookman Old Style" pitchFamily="18" charset="0"/>
              </a:rPr>
              <a:t>atik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Jogja</a:t>
            </a:r>
            <a:r>
              <a:rPr lang="id-ID" dirty="0" smtClean="0">
                <a:latin typeface="Bookman Old Style" pitchFamily="18" charset="0"/>
              </a:rPr>
              <a:t>: Register</a:t>
            </a:r>
            <a:endParaRPr lang="id-ID" dirty="0">
              <a:latin typeface="Bookman Old Style" pitchFamily="18" charset="0"/>
            </a:endParaRPr>
          </a:p>
          <a:p>
            <a:pPr lvl="1" fontAlgn="base"/>
            <a:r>
              <a:rPr lang="id-ID" dirty="0">
                <a:latin typeface="Bookman Old Style" pitchFamily="18" charset="0"/>
              </a:rPr>
              <a:t>Aktivitas budaya yang berkaitan dengan ekosistem </a:t>
            </a:r>
            <a:r>
              <a:rPr lang="id-ID" dirty="0" smtClean="0">
                <a:latin typeface="Bookman Old Style" pitchFamily="18" charset="0"/>
              </a:rPr>
              <a:t>batik: Penetapan tingkat Daerah, Nasional dan </a:t>
            </a:r>
            <a:r>
              <a:rPr lang="id-ID" i="1" dirty="0" smtClean="0">
                <a:latin typeface="Bookman Old Style" pitchFamily="18" charset="0"/>
              </a:rPr>
              <a:t>Co Branding Produk</a:t>
            </a:r>
            <a:endParaRPr lang="id-ID" i="1" dirty="0">
              <a:latin typeface="Bookman Old Style" pitchFamily="18" charset="0"/>
            </a:endParaRPr>
          </a:p>
          <a:p>
            <a:pPr lvl="1" fontAlgn="base"/>
            <a:r>
              <a:rPr lang="id-ID" dirty="0" smtClean="0">
                <a:latin typeface="Bookman Old Style" pitchFamily="18" charset="0"/>
              </a:rPr>
              <a:t>B</a:t>
            </a:r>
            <a:r>
              <a:rPr lang="en-US" dirty="0" err="1">
                <a:latin typeface="Bookman Old Style" pitchFamily="18" charset="0"/>
              </a:rPr>
              <a:t>atik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Jogja</a:t>
            </a:r>
            <a:r>
              <a:rPr lang="id-ID" dirty="0" smtClean="0">
                <a:latin typeface="Bookman Old Style" pitchFamily="18" charset="0"/>
              </a:rPr>
              <a:t> : </a:t>
            </a:r>
            <a:r>
              <a:rPr lang="id-ID" i="1" dirty="0" smtClean="0">
                <a:latin typeface="Bookman Old Style" pitchFamily="18" charset="0"/>
              </a:rPr>
              <a:t>Co Branding </a:t>
            </a:r>
            <a:r>
              <a:rPr lang="id-ID" dirty="0" smtClean="0">
                <a:latin typeface="Bookman Old Style" pitchFamily="18" charset="0"/>
              </a:rPr>
              <a:t>Produk dan Sertifikasi</a:t>
            </a:r>
            <a:endParaRPr lang="id-ID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688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834866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latin typeface="Bookman Old Style" pitchFamily="18" charset="0"/>
              </a:rPr>
              <a:t>HAK KEKAYAAN INTELEKTUAL (Pasal 1</a:t>
            </a:r>
            <a:r>
              <a:rPr lang="en-US" sz="2400" b="1" dirty="0">
                <a:latin typeface="Bookman Old Style" pitchFamily="18" charset="0"/>
              </a:rPr>
              <a:t>7</a:t>
            </a:r>
            <a:r>
              <a:rPr lang="id-ID" sz="2400" b="1" dirty="0">
                <a:latin typeface="Bookman Old Style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700"/>
            <a:ext cx="7886700" cy="3451860"/>
          </a:xfrm>
        </p:spPr>
        <p:txBody>
          <a:bodyPr>
            <a:normAutofit/>
          </a:bodyPr>
          <a:lstStyle/>
          <a:p>
            <a:pPr lvl="0" fontAlgn="base"/>
            <a:r>
              <a:rPr lang="id-ID" b="1" dirty="0" smtClean="0">
                <a:latin typeface="Bookman Old Style" pitchFamily="18" charset="0"/>
              </a:rPr>
              <a:t>Subyek</a:t>
            </a:r>
            <a:r>
              <a:rPr lang="id-ID" dirty="0" smtClean="0">
                <a:latin typeface="Bookman Old Style" pitchFamily="18" charset="0"/>
              </a:rPr>
              <a:t> : </a:t>
            </a:r>
          </a:p>
          <a:p>
            <a:pPr lvl="1" fontAlgn="base"/>
            <a:r>
              <a:rPr lang="id-ID" sz="2100" dirty="0">
                <a:latin typeface="Bookman Old Style" pitchFamily="18" charset="0"/>
              </a:rPr>
              <a:t>Pemerintah Kabupaten, Pemerintah Kota, Pelaku Batik </a:t>
            </a:r>
            <a:r>
              <a:rPr lang="en-US" sz="2100" dirty="0" err="1">
                <a:latin typeface="Bookman Old Style" pitchFamily="18" charset="0"/>
              </a:rPr>
              <a:t>Jogja</a:t>
            </a:r>
            <a:r>
              <a:rPr lang="id-ID" sz="2100" dirty="0">
                <a:latin typeface="Bookman Old Style" pitchFamily="18" charset="0"/>
              </a:rPr>
              <a:t>, Kasultanan, dan Kadipaten</a:t>
            </a:r>
          </a:p>
          <a:p>
            <a:pPr lvl="0" fontAlgn="base"/>
            <a:r>
              <a:rPr lang="id-ID" b="1" dirty="0" smtClean="0">
                <a:latin typeface="Bookman Old Style" pitchFamily="18" charset="0"/>
              </a:rPr>
              <a:t>Obyek</a:t>
            </a:r>
            <a:r>
              <a:rPr lang="id-ID" dirty="0" smtClean="0">
                <a:latin typeface="Bookman Old Style" pitchFamily="18" charset="0"/>
              </a:rPr>
              <a:t>: </a:t>
            </a:r>
          </a:p>
          <a:p>
            <a:pPr lvl="1"/>
            <a:r>
              <a:rPr lang="id-ID" sz="2100" dirty="0">
                <a:latin typeface="Bookman Old Style" pitchFamily="18" charset="0"/>
              </a:rPr>
              <a:t>Karya cipta m</a:t>
            </a:r>
            <a:r>
              <a:rPr lang="en-US" sz="2100" dirty="0" err="1">
                <a:latin typeface="Bookman Old Style" pitchFamily="18" charset="0"/>
              </a:rPr>
              <a:t>otif</a:t>
            </a:r>
            <a:r>
              <a:rPr lang="en-US" sz="2100" dirty="0">
                <a:latin typeface="Bookman Old Style" pitchFamily="18" charset="0"/>
              </a:rPr>
              <a:t> batik</a:t>
            </a:r>
            <a:r>
              <a:rPr lang="id-ID" sz="2100" dirty="0">
                <a:latin typeface="Bookman Old Style" pitchFamily="18" charset="0"/>
              </a:rPr>
              <a:t>, t</a:t>
            </a:r>
            <a:r>
              <a:rPr lang="en-US" sz="2100" dirty="0" err="1">
                <a:latin typeface="Bookman Old Style" pitchFamily="18" charset="0"/>
              </a:rPr>
              <a:t>eknologi</a:t>
            </a:r>
            <a:r>
              <a:rPr lang="id-ID" sz="2100" dirty="0">
                <a:latin typeface="Bookman Old Style" pitchFamily="18" charset="0"/>
              </a:rPr>
              <a:t>, p</a:t>
            </a:r>
            <a:r>
              <a:rPr lang="en-US" sz="2100" dirty="0" err="1">
                <a:latin typeface="Bookman Old Style" pitchFamily="18" charset="0"/>
              </a:rPr>
              <a:t>eralatan</a:t>
            </a:r>
            <a:r>
              <a:rPr lang="id-ID" sz="2100" dirty="0">
                <a:latin typeface="Bookman Old Style" pitchFamily="18" charset="0"/>
              </a:rPr>
              <a:t>,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dan</a:t>
            </a:r>
            <a:r>
              <a:rPr lang="id-ID" sz="2100" dirty="0">
                <a:latin typeface="Bookman Old Style" pitchFamily="18" charset="0"/>
              </a:rPr>
              <a:t> pewarnaan</a:t>
            </a:r>
          </a:p>
        </p:txBody>
      </p:sp>
    </p:spTree>
    <p:extLst>
      <p:ext uri="{BB962C8B-B14F-4D97-AF65-F5344CB8AC3E}">
        <p14:creationId xmlns:p14="http://schemas.microsoft.com/office/powerpoint/2010/main" val="24899089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834866"/>
          </a:xfrm>
        </p:spPr>
        <p:txBody>
          <a:bodyPr>
            <a:normAutofit/>
          </a:bodyPr>
          <a:lstStyle/>
          <a:p>
            <a:pPr algn="ctr"/>
            <a:r>
              <a:rPr lang="id-ID" sz="2700" b="1" dirty="0">
                <a:latin typeface="Bookman Old Style" pitchFamily="18" charset="0"/>
              </a:rPr>
              <a:t>PELINDUNGAN (Pasal 1</a:t>
            </a:r>
            <a:r>
              <a:rPr lang="en-US" sz="2700" b="1" dirty="0">
                <a:latin typeface="Bookman Old Style" pitchFamily="18" charset="0"/>
              </a:rPr>
              <a:t>8 - 24</a:t>
            </a:r>
            <a:r>
              <a:rPr lang="id-ID" sz="2700" b="1" dirty="0">
                <a:latin typeface="Bookman Old Style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700"/>
            <a:ext cx="7886700" cy="3451860"/>
          </a:xfrm>
        </p:spPr>
        <p:txBody>
          <a:bodyPr>
            <a:normAutofit/>
          </a:bodyPr>
          <a:lstStyle/>
          <a:p>
            <a:pPr lvl="0" fontAlgn="base"/>
            <a:r>
              <a:rPr lang="id-ID" b="1" dirty="0" smtClean="0">
                <a:latin typeface="Bookman Old Style" pitchFamily="18" charset="0"/>
              </a:rPr>
              <a:t>Pengertian</a:t>
            </a:r>
            <a:r>
              <a:rPr lang="id-ID" dirty="0" smtClean="0">
                <a:latin typeface="Bookman Old Style" pitchFamily="18" charset="0"/>
              </a:rPr>
              <a:t> : </a:t>
            </a:r>
          </a:p>
          <a:p>
            <a:pPr lvl="1" fontAlgn="base"/>
            <a:r>
              <a:rPr lang="id-ID" sz="2100" dirty="0">
                <a:latin typeface="Bookman Old Style" pitchFamily="18" charset="0"/>
              </a:rPr>
              <a:t>upaya memberikan status hukum yang jelas dan/atau melakukan tindakan penyelamatan, pengamanan, dan perawatan untuk menanggulangi dari kerusakan, kehancuran, atau kepunahan Batik </a:t>
            </a:r>
            <a:r>
              <a:rPr lang="en-US" sz="2100" dirty="0" err="1">
                <a:latin typeface="Bookman Old Style" pitchFamily="18" charset="0"/>
              </a:rPr>
              <a:t>Jogja</a:t>
            </a:r>
            <a:r>
              <a:rPr lang="id-ID" sz="2100" dirty="0">
                <a:latin typeface="Bookman Old Style" pitchFamily="18" charset="0"/>
              </a:rPr>
              <a:t>. </a:t>
            </a:r>
          </a:p>
          <a:p>
            <a:pPr lvl="0" fontAlgn="base"/>
            <a:r>
              <a:rPr lang="id-ID" b="1" dirty="0" smtClean="0">
                <a:latin typeface="Bookman Old Style" pitchFamily="18" charset="0"/>
              </a:rPr>
              <a:t>Meliputi :</a:t>
            </a:r>
            <a:r>
              <a:rPr lang="id-ID" dirty="0" smtClean="0">
                <a:latin typeface="Bookman Old Style" pitchFamily="18" charset="0"/>
              </a:rPr>
              <a:t> </a:t>
            </a:r>
          </a:p>
          <a:p>
            <a:pPr lvl="1" fontAlgn="base"/>
            <a:r>
              <a:rPr lang="id-ID" sz="2100" dirty="0">
                <a:latin typeface="Bookman Old Style" pitchFamily="18" charset="0"/>
              </a:rPr>
              <a:t>penyelamatan</a:t>
            </a:r>
          </a:p>
          <a:p>
            <a:pPr lvl="1" fontAlgn="base"/>
            <a:r>
              <a:rPr lang="id-ID" sz="2100" dirty="0">
                <a:latin typeface="Bookman Old Style" pitchFamily="18" charset="0"/>
              </a:rPr>
              <a:t>pengamanan </a:t>
            </a:r>
          </a:p>
        </p:txBody>
      </p:sp>
    </p:spTree>
    <p:extLst>
      <p:ext uri="{BB962C8B-B14F-4D97-AF65-F5344CB8AC3E}">
        <p14:creationId xmlns:p14="http://schemas.microsoft.com/office/powerpoint/2010/main" val="1082507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7840"/>
            <a:ext cx="7886700" cy="834866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latin typeface="Bookman Old Style" pitchFamily="18" charset="0"/>
              </a:rPr>
              <a:t>PENYELAMATAN (Pasal 1</a:t>
            </a:r>
            <a:r>
              <a:rPr lang="en-US" sz="2400" b="1" dirty="0">
                <a:latin typeface="Bookman Old Style" pitchFamily="18" charset="0"/>
              </a:rPr>
              <a:t>9</a:t>
            </a:r>
            <a:r>
              <a:rPr lang="id-ID" sz="2400" b="1" dirty="0">
                <a:latin typeface="Bookman Old Style" pitchFamily="18" charset="0"/>
              </a:rPr>
              <a:t> - 2</a:t>
            </a:r>
            <a:r>
              <a:rPr lang="en-US" sz="2400" b="1" dirty="0">
                <a:latin typeface="Bookman Old Style" pitchFamily="18" charset="0"/>
              </a:rPr>
              <a:t>3</a:t>
            </a:r>
            <a:r>
              <a:rPr lang="id-ID" sz="2400" b="1" dirty="0">
                <a:latin typeface="Bookman Old Style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2706"/>
            <a:ext cx="7886700" cy="3451860"/>
          </a:xfrm>
        </p:spPr>
        <p:txBody>
          <a:bodyPr>
            <a:noAutofit/>
          </a:bodyPr>
          <a:lstStyle/>
          <a:p>
            <a:pPr lvl="0" fontAlgn="base"/>
            <a:r>
              <a:rPr lang="id-ID" sz="1800" b="1" dirty="0">
                <a:latin typeface="Bookman Old Style" pitchFamily="18" charset="0"/>
              </a:rPr>
              <a:t>Obyek</a:t>
            </a:r>
            <a:r>
              <a:rPr lang="id-ID" sz="1800" dirty="0">
                <a:latin typeface="Bookman Old Style" pitchFamily="18" charset="0"/>
              </a:rPr>
              <a:t> : </a:t>
            </a:r>
          </a:p>
          <a:p>
            <a:pPr lvl="1" fontAlgn="base"/>
            <a:r>
              <a:rPr lang="id-ID" dirty="0" smtClean="0">
                <a:latin typeface="Bookman Old Style" pitchFamily="18" charset="0"/>
              </a:rPr>
              <a:t>Batik tradisional</a:t>
            </a:r>
          </a:p>
          <a:p>
            <a:pPr lvl="0" fontAlgn="base"/>
            <a:r>
              <a:rPr lang="id-ID" sz="1800" b="1" dirty="0">
                <a:latin typeface="Bookman Old Style" pitchFamily="18" charset="0"/>
              </a:rPr>
              <a:t>Cara :</a:t>
            </a:r>
            <a:r>
              <a:rPr lang="id-ID" sz="1800" dirty="0">
                <a:latin typeface="Bookman Old Style" pitchFamily="18" charset="0"/>
              </a:rPr>
              <a:t> </a:t>
            </a:r>
          </a:p>
          <a:p>
            <a:pPr lvl="1"/>
            <a:r>
              <a:rPr lang="en-US" dirty="0" err="1" smtClean="0">
                <a:latin typeface="Bookman Old Style" pitchFamily="18" charset="0"/>
              </a:rPr>
              <a:t>Revitalisasi</a:t>
            </a:r>
            <a:r>
              <a:rPr lang="id-ID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menghidupkan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kembali</a:t>
            </a:r>
            <a:r>
              <a:rPr lang="en-US" dirty="0">
                <a:latin typeface="Bookman Old Style" pitchFamily="18" charset="0"/>
              </a:rPr>
              <a:t> batik </a:t>
            </a:r>
            <a:r>
              <a:rPr lang="en-US" dirty="0" err="1">
                <a:latin typeface="Bookman Old Style" pitchFamily="18" charset="0"/>
              </a:rPr>
              <a:t>tradisional</a:t>
            </a:r>
            <a:r>
              <a:rPr lang="en-US" dirty="0">
                <a:latin typeface="Bookman Old Style" pitchFamily="18" charset="0"/>
              </a:rPr>
              <a:t> yang </a:t>
            </a:r>
            <a:r>
              <a:rPr lang="en-US" dirty="0" err="1">
                <a:latin typeface="Bookman Old Style" pitchFamily="18" charset="0"/>
              </a:rPr>
              <a:t>telah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atau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hampir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musnah</a:t>
            </a:r>
            <a:r>
              <a:rPr lang="en-US" dirty="0">
                <a:latin typeface="Bookman Old Style" pitchFamily="18" charset="0"/>
              </a:rPr>
              <a:t>.</a:t>
            </a:r>
            <a:endParaRPr lang="id-ID" dirty="0">
              <a:latin typeface="Bookman Old Style" pitchFamily="18" charset="0"/>
            </a:endParaRPr>
          </a:p>
          <a:p>
            <a:pPr lvl="1"/>
            <a:r>
              <a:rPr lang="id-ID" dirty="0" smtClean="0">
                <a:latin typeface="Bookman Old Style" pitchFamily="18" charset="0"/>
              </a:rPr>
              <a:t>R</a:t>
            </a:r>
            <a:r>
              <a:rPr lang="en-US" dirty="0" err="1" smtClean="0">
                <a:latin typeface="Bookman Old Style" pitchFamily="18" charset="0"/>
              </a:rPr>
              <a:t>estorasi</a:t>
            </a:r>
            <a:r>
              <a:rPr lang="id-ID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mengembalikan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atau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memulihkan</a:t>
            </a:r>
            <a:r>
              <a:rPr lang="en-US" dirty="0">
                <a:latin typeface="Bookman Old Style" pitchFamily="18" charset="0"/>
              </a:rPr>
              <a:t> batik </a:t>
            </a:r>
            <a:r>
              <a:rPr lang="en-US" dirty="0" err="1">
                <a:latin typeface="Bookman Old Style" pitchFamily="18" charset="0"/>
              </a:rPr>
              <a:t>tradisional</a:t>
            </a:r>
            <a:r>
              <a:rPr lang="en-US" dirty="0">
                <a:latin typeface="Bookman Old Style" pitchFamily="18" charset="0"/>
              </a:rPr>
              <a:t> DIY yang </a:t>
            </a:r>
            <a:r>
              <a:rPr lang="en-US" dirty="0" err="1">
                <a:latin typeface="Bookman Old Style" pitchFamily="18" charset="0"/>
              </a:rPr>
              <a:t>mengalami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kerusakan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seperti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keadaan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semula</a:t>
            </a:r>
            <a:r>
              <a:rPr lang="en-US" dirty="0">
                <a:latin typeface="Bookman Old Style" pitchFamily="18" charset="0"/>
              </a:rPr>
              <a:t>. </a:t>
            </a:r>
            <a:endParaRPr lang="id-ID" dirty="0" smtClean="0">
              <a:latin typeface="Bookman Old Style" pitchFamily="18" charset="0"/>
            </a:endParaRPr>
          </a:p>
          <a:p>
            <a:pPr lvl="1"/>
            <a:r>
              <a:rPr lang="en-US" dirty="0" err="1" smtClean="0">
                <a:latin typeface="Bookman Old Style" pitchFamily="18" charset="0"/>
              </a:rPr>
              <a:t>Repatriasi</a:t>
            </a:r>
            <a:r>
              <a:rPr lang="id-ID" dirty="0" smtClean="0">
                <a:latin typeface="Bookman Old Style" pitchFamily="18" charset="0"/>
              </a:rPr>
              <a:t> </a:t>
            </a:r>
            <a:r>
              <a:rPr lang="id-ID" dirty="0">
                <a:latin typeface="Bookman Old Style" pitchFamily="18" charset="0"/>
              </a:rPr>
              <a:t>mengembalikan batik </a:t>
            </a:r>
            <a:r>
              <a:rPr lang="en-US" dirty="0" err="1">
                <a:latin typeface="Bookman Old Style" pitchFamily="18" charset="0"/>
              </a:rPr>
              <a:t>tradisional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id-ID" dirty="0">
                <a:latin typeface="Bookman Old Style" pitchFamily="18" charset="0"/>
              </a:rPr>
              <a:t>yang </a:t>
            </a:r>
            <a:r>
              <a:rPr lang="en-US" dirty="0" err="1">
                <a:latin typeface="Bookman Old Style" pitchFamily="18" charset="0"/>
              </a:rPr>
              <a:t>merupakan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peninggalan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sejarah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id-ID" dirty="0">
                <a:latin typeface="Bookman Old Style" pitchFamily="18" charset="0"/>
              </a:rPr>
              <a:t>berada di luar wilayah Republik Indonesia ke dalam wilayah </a:t>
            </a:r>
            <a:r>
              <a:rPr lang="en-US" dirty="0">
                <a:latin typeface="Bookman Old Style" pitchFamily="18" charset="0"/>
              </a:rPr>
              <a:t>Daerah Istimewa Yogyakarta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Reclaim </a:t>
            </a:r>
            <a:endParaRPr lang="id-ID" dirty="0" smtClean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500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834866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latin typeface="Bookman Old Style" pitchFamily="18" charset="0"/>
              </a:rPr>
              <a:t>PENGAMANAN (Pasal 2</a:t>
            </a:r>
            <a:r>
              <a:rPr lang="en-US" sz="2400" b="1" dirty="0">
                <a:latin typeface="Bookman Old Style" pitchFamily="18" charset="0"/>
              </a:rPr>
              <a:t>4</a:t>
            </a:r>
            <a:r>
              <a:rPr lang="id-ID" sz="2400" b="1" dirty="0">
                <a:latin typeface="Bookman Old Style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700"/>
            <a:ext cx="7886700" cy="2961085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1800" dirty="0" err="1">
                <a:latin typeface="Bookman Old Style" pitchFamily="18" charset="0"/>
              </a:rPr>
              <a:t>inventarisasi</a:t>
            </a:r>
            <a:r>
              <a:rPr lang="en-US" sz="1800" dirty="0">
                <a:latin typeface="Bookman Old Style" pitchFamily="18" charset="0"/>
              </a:rPr>
              <a:t> motif Batik </a:t>
            </a:r>
            <a:r>
              <a:rPr lang="en-US" sz="1800" dirty="0" err="1">
                <a:latin typeface="Bookman Old Style" pitchFamily="18" charset="0"/>
              </a:rPr>
              <a:t>Jogja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secara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berkala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oleh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Pemerintah</a:t>
            </a:r>
            <a:r>
              <a:rPr lang="en-US" sz="1800" dirty="0">
                <a:latin typeface="Bookman Old Style" pitchFamily="18" charset="0"/>
              </a:rPr>
              <a:t> Daerah;</a:t>
            </a:r>
            <a:endParaRPr lang="id-ID" sz="1800" dirty="0">
              <a:latin typeface="Bookman Old Style" pitchFamily="18" charset="0"/>
            </a:endParaRPr>
          </a:p>
          <a:p>
            <a:pPr lvl="0"/>
            <a:r>
              <a:rPr lang="en-US" sz="1800" dirty="0" err="1">
                <a:latin typeface="Bookman Old Style" pitchFamily="18" charset="0"/>
              </a:rPr>
              <a:t>registrasi</a:t>
            </a:r>
            <a:r>
              <a:rPr lang="en-US" sz="1800" dirty="0">
                <a:latin typeface="Bookman Old Style" pitchFamily="18" charset="0"/>
              </a:rPr>
              <a:t> motif batik </a:t>
            </a:r>
            <a:r>
              <a:rPr lang="en-US" sz="1800" dirty="0" err="1">
                <a:latin typeface="Bookman Old Style" pitchFamily="18" charset="0"/>
              </a:rPr>
              <a:t>Jogja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secara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mandiri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oleh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perajin</a:t>
            </a:r>
            <a:r>
              <a:rPr lang="en-US" sz="1800" dirty="0">
                <a:latin typeface="Bookman Old Style" pitchFamily="18" charset="0"/>
              </a:rPr>
              <a:t> batik;</a:t>
            </a:r>
            <a:endParaRPr lang="id-ID" sz="1800" dirty="0">
              <a:latin typeface="Bookman Old Style" pitchFamily="18" charset="0"/>
            </a:endParaRPr>
          </a:p>
          <a:p>
            <a:pPr lvl="0"/>
            <a:r>
              <a:rPr lang="id-ID" sz="1800" dirty="0">
                <a:latin typeface="Bookman Old Style" pitchFamily="18" charset="0"/>
              </a:rPr>
              <a:t>pembuatan basis data pelaku </a:t>
            </a:r>
            <a:r>
              <a:rPr lang="en-US" sz="1800" dirty="0" err="1">
                <a:latin typeface="Bookman Old Style" pitchFamily="18" charset="0"/>
              </a:rPr>
              <a:t>dan</a:t>
            </a:r>
            <a:r>
              <a:rPr lang="en-US" sz="1800" dirty="0">
                <a:latin typeface="Bookman Old Style" pitchFamily="18" charset="0"/>
              </a:rPr>
              <a:t> motif</a:t>
            </a:r>
            <a:r>
              <a:rPr lang="id-ID" sz="1800" dirty="0">
                <a:latin typeface="Bookman Old Style" pitchFamily="18" charset="0"/>
              </a:rPr>
              <a:t> Batik </a:t>
            </a:r>
            <a:r>
              <a:rPr lang="en-US" sz="1800" dirty="0" err="1">
                <a:latin typeface="Bookman Old Style" pitchFamily="18" charset="0"/>
              </a:rPr>
              <a:t>Jogja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oleh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Pemerintah</a:t>
            </a:r>
            <a:r>
              <a:rPr lang="en-US" sz="1800" dirty="0">
                <a:latin typeface="Bookman Old Style" pitchFamily="18" charset="0"/>
              </a:rPr>
              <a:t> Daerah</a:t>
            </a:r>
            <a:r>
              <a:rPr lang="id-ID" sz="1800" dirty="0">
                <a:latin typeface="Bookman Old Style" pitchFamily="18" charset="0"/>
              </a:rPr>
              <a:t>; </a:t>
            </a:r>
          </a:p>
          <a:p>
            <a:pPr lvl="0"/>
            <a:r>
              <a:rPr lang="id-ID" sz="1800" dirty="0">
                <a:latin typeface="Bookman Old Style" pitchFamily="18" charset="0"/>
              </a:rPr>
              <a:t>pemutakhiran data secara berkelanjutan; </a:t>
            </a:r>
          </a:p>
          <a:p>
            <a:pPr lvl="0"/>
            <a:r>
              <a:rPr lang="id-ID" sz="1800" dirty="0">
                <a:latin typeface="Bookman Old Style" pitchFamily="18" charset="0"/>
              </a:rPr>
              <a:t>pewarisan Batik </a:t>
            </a:r>
            <a:r>
              <a:rPr lang="en-US" sz="1800" dirty="0" err="1">
                <a:latin typeface="Bookman Old Style" pitchFamily="18" charset="0"/>
              </a:rPr>
              <a:t>Jogja</a:t>
            </a:r>
            <a:r>
              <a:rPr lang="id-ID" sz="1800" dirty="0">
                <a:latin typeface="Bookman Old Style" pitchFamily="18" charset="0"/>
              </a:rPr>
              <a:t> kepada generasi penerus secara sistematis dan berkelanjutan; </a:t>
            </a:r>
          </a:p>
          <a:p>
            <a:pPr lvl="0"/>
            <a:r>
              <a:rPr lang="en-US" sz="1800" dirty="0" err="1">
                <a:latin typeface="Bookman Old Style" pitchFamily="18" charset="0"/>
              </a:rPr>
              <a:t>penyiapan</a:t>
            </a:r>
            <a:r>
              <a:rPr lang="en-US" sz="1800" dirty="0">
                <a:latin typeface="Bookman Old Style" pitchFamily="18" charset="0"/>
              </a:rPr>
              <a:t> SDM </a:t>
            </a:r>
            <a:r>
              <a:rPr lang="en-US" sz="1800" dirty="0" err="1">
                <a:latin typeface="Bookman Old Style" pitchFamily="18" charset="0"/>
              </a:rPr>
              <a:t>pengelola</a:t>
            </a:r>
            <a:r>
              <a:rPr lang="en-US" sz="1800" dirty="0">
                <a:latin typeface="Bookman Old Style" pitchFamily="18" charset="0"/>
              </a:rPr>
              <a:t> museum batik </a:t>
            </a:r>
            <a:r>
              <a:rPr lang="en-US" sz="1800" dirty="0" err="1">
                <a:latin typeface="Bookman Old Style" pitchFamily="18" charset="0"/>
              </a:rPr>
              <a:t>profesional</a:t>
            </a:r>
            <a:r>
              <a:rPr lang="en-US" sz="1800" dirty="0">
                <a:latin typeface="Bookman Old Style" pitchFamily="18" charset="0"/>
              </a:rPr>
              <a:t>;</a:t>
            </a:r>
            <a:endParaRPr lang="id-ID" sz="1800" dirty="0">
              <a:latin typeface="Bookman Old Style" pitchFamily="18" charset="0"/>
            </a:endParaRPr>
          </a:p>
          <a:p>
            <a:pPr lvl="0"/>
            <a:r>
              <a:rPr lang="id-ID" sz="1800" dirty="0">
                <a:latin typeface="Bookman Old Style" pitchFamily="18" charset="0"/>
              </a:rPr>
              <a:t>pendirian museum Batik </a:t>
            </a:r>
            <a:r>
              <a:rPr lang="en-US" sz="1800" dirty="0" err="1">
                <a:latin typeface="Bookman Old Style" pitchFamily="18" charset="0"/>
              </a:rPr>
              <a:t>Jogja</a:t>
            </a:r>
            <a:r>
              <a:rPr lang="id-ID" sz="1800" dirty="0">
                <a:latin typeface="Bookman Old Style" pitchFamily="18" charset="0"/>
              </a:rPr>
              <a:t>; </a:t>
            </a:r>
          </a:p>
          <a:p>
            <a:pPr lvl="0"/>
            <a:r>
              <a:rPr lang="id-ID" sz="1800" dirty="0">
                <a:latin typeface="Bookman Old Style" pitchFamily="18" charset="0"/>
              </a:rPr>
              <a:t>penyusunan buku sejarah Batik </a:t>
            </a:r>
            <a:r>
              <a:rPr lang="en-US" sz="1800" dirty="0" err="1">
                <a:latin typeface="Bookman Old Style" pitchFamily="18" charset="0"/>
              </a:rPr>
              <a:t>Jogja</a:t>
            </a:r>
            <a:r>
              <a:rPr lang="id-ID" sz="1800" dirty="0">
                <a:latin typeface="Bookman Old Style" pitchFamily="18" charset="0"/>
              </a:rPr>
              <a:t>;</a:t>
            </a:r>
            <a:endParaRPr lang="en-US" sz="1800" dirty="0">
              <a:latin typeface="Bookman Old Style" pitchFamily="18" charset="0"/>
            </a:endParaRPr>
          </a:p>
          <a:p>
            <a:pPr marL="0" indent="0">
              <a:buNone/>
            </a:pPr>
            <a:endParaRPr lang="en-US" sz="1800" dirty="0">
              <a:latin typeface="Bookman Old Style" pitchFamily="18" charset="0"/>
            </a:endParaRPr>
          </a:p>
          <a:p>
            <a:pPr marL="0" indent="0">
              <a:buNone/>
            </a:pPr>
            <a:endParaRPr lang="en-US" sz="1800" dirty="0">
              <a:latin typeface="Bookman Old Style" pitchFamily="18" charset="0"/>
            </a:endParaRPr>
          </a:p>
          <a:p>
            <a:pPr lvl="0"/>
            <a:endParaRPr lang="id-ID" sz="1800" dirty="0">
              <a:latin typeface="Bookman Old Style" pitchFamily="18" charset="0"/>
            </a:endParaRPr>
          </a:p>
          <a:p>
            <a:pPr marL="0" indent="0">
              <a:buNone/>
            </a:pPr>
            <a:endParaRPr lang="id-ID" sz="1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1889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z="2400" b="1" dirty="0">
                <a:solidFill>
                  <a:prstClr val="black"/>
                </a:solidFill>
                <a:latin typeface="Bookman Old Style" pitchFamily="18" charset="0"/>
              </a:rPr>
              <a:t>PENGAMANAN (Pasal 2</a:t>
            </a:r>
            <a:r>
              <a:rPr lang="en-US" sz="2400" b="1" dirty="0">
                <a:solidFill>
                  <a:prstClr val="black"/>
                </a:solidFill>
                <a:latin typeface="Bookman Old Style" pitchFamily="18" charset="0"/>
              </a:rPr>
              <a:t>4</a:t>
            </a:r>
            <a:r>
              <a:rPr lang="id-ID" sz="2400" b="1" dirty="0">
                <a:solidFill>
                  <a:prstClr val="black"/>
                </a:solidFill>
                <a:latin typeface="Bookman Old Style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Pendirian</a:t>
            </a:r>
            <a:r>
              <a:rPr lang="en-US" dirty="0" smtClean="0"/>
              <a:t> showroom batik </a:t>
            </a:r>
            <a:r>
              <a:rPr lang="en-US" dirty="0" err="1" smtClean="0"/>
              <a:t>tulis</a:t>
            </a:r>
            <a:r>
              <a:rPr lang="en-US" dirty="0" smtClean="0"/>
              <a:t>, batik cap, batik </a:t>
            </a:r>
            <a:r>
              <a:rPr lang="en-US" dirty="0" err="1" smtClean="0"/>
              <a:t>kombinasi</a:t>
            </a:r>
            <a:r>
              <a:rPr lang="en-US" dirty="0" smtClean="0"/>
              <a:t> di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batik di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Kota di Daerah Istimewa Yogyakarta;</a:t>
            </a:r>
          </a:p>
          <a:p>
            <a:r>
              <a:rPr lang="en-US" dirty="0" err="1" smtClean="0"/>
              <a:t>Pemilihan</a:t>
            </a:r>
            <a:r>
              <a:rPr lang="en-US" dirty="0" smtClean="0"/>
              <a:t> Duta Batik </a:t>
            </a:r>
            <a:r>
              <a:rPr lang="en-US" dirty="0" err="1" smtClean="0"/>
              <a:t>Jogja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Pendirian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Batik </a:t>
            </a:r>
            <a:r>
              <a:rPr lang="en-US" dirty="0" err="1" smtClean="0"/>
              <a:t>Jogja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Pendirian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Batik </a:t>
            </a:r>
            <a:r>
              <a:rPr lang="en-US" dirty="0" err="1" smtClean="0"/>
              <a:t>Jogja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071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087" y="2682717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id-ID" sz="2700" b="1" dirty="0">
                <a:latin typeface="Bookman Old Style" pitchFamily="18" charset="0"/>
              </a:rPr>
              <a:t>PENGEMBANGAN (Pasal </a:t>
            </a:r>
            <a:r>
              <a:rPr lang="en-US" sz="2700" b="1" dirty="0">
                <a:latin typeface="Bookman Old Style" pitchFamily="18" charset="0"/>
              </a:rPr>
              <a:t>25</a:t>
            </a:r>
            <a:r>
              <a:rPr lang="id-ID" sz="2700" b="1" dirty="0">
                <a:latin typeface="Bookman Old Style" pitchFamily="18" charset="0"/>
              </a:rPr>
              <a:t> -  </a:t>
            </a:r>
            <a:r>
              <a:rPr lang="en-US" sz="2700" b="1" dirty="0">
                <a:latin typeface="Bookman Old Style" pitchFamily="18" charset="0"/>
              </a:rPr>
              <a:t>32</a:t>
            </a:r>
            <a:r>
              <a:rPr lang="id-ID" sz="2700" b="1" dirty="0">
                <a:latin typeface="Bookman Old Style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0713714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834866"/>
          </a:xfrm>
        </p:spPr>
        <p:txBody>
          <a:bodyPr>
            <a:normAutofit/>
          </a:bodyPr>
          <a:lstStyle/>
          <a:p>
            <a:pPr algn="ctr"/>
            <a:r>
              <a:rPr lang="id-ID" sz="2700" b="1" dirty="0">
                <a:latin typeface="Bookman Old Style" pitchFamily="18" charset="0"/>
              </a:rPr>
              <a:t>UMUM</a:t>
            </a:r>
            <a:r>
              <a:rPr lang="en-US" sz="2700" b="1" dirty="0">
                <a:latin typeface="Bookman Old Style" pitchFamily="18" charset="0"/>
              </a:rPr>
              <a:t> </a:t>
            </a:r>
            <a:r>
              <a:rPr lang="id-ID" sz="2700" b="1" dirty="0">
                <a:latin typeface="Bookman Old Style" pitchFamily="18" charset="0"/>
              </a:rPr>
              <a:t>(Pasal 2</a:t>
            </a:r>
            <a:r>
              <a:rPr lang="en-US" sz="2700" b="1" dirty="0">
                <a:latin typeface="Bookman Old Style" pitchFamily="18" charset="0"/>
              </a:rPr>
              <a:t>5</a:t>
            </a:r>
            <a:r>
              <a:rPr lang="id-ID" sz="2700" b="1" dirty="0">
                <a:latin typeface="Bookman Old Style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700"/>
            <a:ext cx="7886700" cy="3154680"/>
          </a:xfrm>
        </p:spPr>
        <p:txBody>
          <a:bodyPr>
            <a:normAutofit/>
          </a:bodyPr>
          <a:lstStyle/>
          <a:p>
            <a:pPr lvl="0" fontAlgn="base"/>
            <a:r>
              <a:rPr lang="id-ID" sz="2400" b="1" dirty="0">
                <a:latin typeface="Bookman Old Style" pitchFamily="18" charset="0"/>
              </a:rPr>
              <a:t>Pengertian</a:t>
            </a:r>
            <a:r>
              <a:rPr lang="id-ID" sz="2400" dirty="0">
                <a:latin typeface="Bookman Old Style" pitchFamily="18" charset="0"/>
              </a:rPr>
              <a:t> : </a:t>
            </a:r>
          </a:p>
          <a:p>
            <a:pPr lvl="1" fontAlgn="base"/>
            <a:r>
              <a:rPr lang="en-US" sz="2400" dirty="0" err="1">
                <a:latin typeface="Bookman Old Style" pitchFamily="18" charset="0"/>
              </a:rPr>
              <a:t>upaya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untuk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penguatan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dan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pemanfaatan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dalam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melestarikan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id-ID" sz="2400" dirty="0">
                <a:latin typeface="Bookman Old Style" pitchFamily="18" charset="0"/>
              </a:rPr>
              <a:t>B</a:t>
            </a:r>
            <a:r>
              <a:rPr lang="en-US" sz="2400" dirty="0" err="1">
                <a:latin typeface="Bookman Old Style" pitchFamily="18" charset="0"/>
              </a:rPr>
              <a:t>atik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Jogja</a:t>
            </a:r>
            <a:endParaRPr lang="id-ID" sz="2400" dirty="0">
              <a:latin typeface="Bookman Old Style" pitchFamily="18" charset="0"/>
            </a:endParaRPr>
          </a:p>
          <a:p>
            <a:pPr lvl="0" fontAlgn="base"/>
            <a:r>
              <a:rPr lang="id-ID" sz="2400" b="1" dirty="0">
                <a:latin typeface="Bookman Old Style" pitchFamily="18" charset="0"/>
              </a:rPr>
              <a:t>Melalui</a:t>
            </a:r>
            <a:r>
              <a:rPr lang="id-ID" sz="2400" dirty="0">
                <a:latin typeface="Bookman Old Style" pitchFamily="18" charset="0"/>
              </a:rPr>
              <a:t> :</a:t>
            </a:r>
          </a:p>
          <a:p>
            <a:pPr lvl="1"/>
            <a:r>
              <a:rPr lang="id-ID" sz="2400" dirty="0">
                <a:latin typeface="Bookman Old Style" pitchFamily="18" charset="0"/>
              </a:rPr>
              <a:t>Penguatan</a:t>
            </a:r>
          </a:p>
          <a:p>
            <a:pPr lvl="1"/>
            <a:r>
              <a:rPr lang="id-ID" sz="2400" dirty="0">
                <a:latin typeface="Bookman Old Style" pitchFamily="18" charset="0"/>
              </a:rPr>
              <a:t>Pemanfaatan</a:t>
            </a:r>
          </a:p>
        </p:txBody>
      </p:sp>
    </p:spTree>
    <p:extLst>
      <p:ext uri="{BB962C8B-B14F-4D97-AF65-F5344CB8AC3E}">
        <p14:creationId xmlns:p14="http://schemas.microsoft.com/office/powerpoint/2010/main" val="11607841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834866"/>
          </a:xfrm>
        </p:spPr>
        <p:txBody>
          <a:bodyPr>
            <a:normAutofit/>
          </a:bodyPr>
          <a:lstStyle/>
          <a:p>
            <a:pPr algn="ctr"/>
            <a:r>
              <a:rPr lang="id-ID" sz="2700" b="1" dirty="0">
                <a:latin typeface="Bookman Old Style" pitchFamily="18" charset="0"/>
              </a:rPr>
              <a:t>PENGUATAN (Pasal 2</a:t>
            </a:r>
            <a:r>
              <a:rPr lang="en-US" sz="2700" b="1" dirty="0">
                <a:latin typeface="Bookman Old Style" pitchFamily="18" charset="0"/>
              </a:rPr>
              <a:t>6</a:t>
            </a:r>
            <a:r>
              <a:rPr lang="id-ID" sz="2700" b="1" dirty="0">
                <a:latin typeface="Bookman Old Style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700"/>
            <a:ext cx="7886700" cy="3154680"/>
          </a:xfrm>
        </p:spPr>
        <p:txBody>
          <a:bodyPr>
            <a:normAutofit/>
          </a:bodyPr>
          <a:lstStyle/>
          <a:p>
            <a:pPr lvl="0" fontAlgn="base"/>
            <a:r>
              <a:rPr lang="id-ID" b="1" dirty="0" smtClean="0">
                <a:latin typeface="Bookman Old Style" pitchFamily="18" charset="0"/>
              </a:rPr>
              <a:t>Pengertian</a:t>
            </a:r>
            <a:r>
              <a:rPr lang="id-ID" dirty="0" smtClean="0">
                <a:latin typeface="Bookman Old Style" pitchFamily="18" charset="0"/>
              </a:rPr>
              <a:t> : </a:t>
            </a:r>
          </a:p>
          <a:p>
            <a:pPr lvl="1" fontAlgn="base"/>
            <a:r>
              <a:rPr lang="id-ID" sz="2100" dirty="0">
                <a:latin typeface="Bookman Old Style" pitchFamily="18" charset="0"/>
              </a:rPr>
              <a:t>memberikan dukungan dan fasilitas bagi pengembangan Batik </a:t>
            </a:r>
            <a:r>
              <a:rPr lang="en-US" sz="2100" dirty="0" err="1">
                <a:latin typeface="Bookman Old Style" pitchFamily="18" charset="0"/>
              </a:rPr>
              <a:t>Jogja</a:t>
            </a:r>
            <a:r>
              <a:rPr lang="id-ID" sz="2100" dirty="0">
                <a:latin typeface="Bookman Old Style" pitchFamily="18" charset="0"/>
              </a:rPr>
              <a:t>.</a:t>
            </a:r>
          </a:p>
          <a:p>
            <a:pPr lvl="0" fontAlgn="base"/>
            <a:r>
              <a:rPr lang="id-ID" b="1" dirty="0" smtClean="0">
                <a:latin typeface="Bookman Old Style" pitchFamily="18" charset="0"/>
              </a:rPr>
              <a:t>Melalui</a:t>
            </a:r>
            <a:r>
              <a:rPr lang="id-ID" dirty="0" smtClean="0">
                <a:latin typeface="Bookman Old Style" pitchFamily="18" charset="0"/>
              </a:rPr>
              <a:t> :</a:t>
            </a:r>
          </a:p>
          <a:p>
            <a:pPr lvl="1" fontAlgn="base"/>
            <a:r>
              <a:rPr lang="id-ID" sz="2100" dirty="0">
                <a:latin typeface="Bookman Old Style" pitchFamily="18" charset="0"/>
              </a:rPr>
              <a:t>Pembinaan</a:t>
            </a:r>
          </a:p>
          <a:p>
            <a:pPr lvl="1" fontAlgn="base"/>
            <a:r>
              <a:rPr lang="id-ID" sz="2100" dirty="0">
                <a:latin typeface="Bookman Old Style" pitchFamily="18" charset="0"/>
              </a:rPr>
              <a:t>Pendampingan</a:t>
            </a:r>
            <a:r>
              <a:rPr lang="en-ID" sz="2100" dirty="0">
                <a:latin typeface="Bookman Old Style" pitchFamily="18" charset="0"/>
              </a:rPr>
              <a:t>.</a:t>
            </a:r>
            <a:endParaRPr lang="id-ID" sz="21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988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834866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latin typeface="Bookman Old Style" pitchFamily="18" charset="0"/>
              </a:rPr>
              <a:t>PENGUATAN (Pasal 2</a:t>
            </a:r>
            <a:r>
              <a:rPr lang="en-US" sz="2400" b="1" dirty="0">
                <a:latin typeface="Bookman Old Style" pitchFamily="18" charset="0"/>
              </a:rPr>
              <a:t>9</a:t>
            </a:r>
            <a:r>
              <a:rPr lang="id-ID" sz="2400" b="1" dirty="0">
                <a:latin typeface="Bookman Old Style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700"/>
            <a:ext cx="7886700" cy="3154680"/>
          </a:xfrm>
        </p:spPr>
        <p:txBody>
          <a:bodyPr>
            <a:normAutofit/>
          </a:bodyPr>
          <a:lstStyle/>
          <a:p>
            <a:pPr lvl="0" fontAlgn="base"/>
            <a:r>
              <a:rPr lang="id-ID" sz="2400" b="1" dirty="0">
                <a:latin typeface="Bookman Old Style" pitchFamily="18" charset="0"/>
              </a:rPr>
              <a:t>Pelaksana</a:t>
            </a:r>
            <a:r>
              <a:rPr lang="id-ID" sz="2400" dirty="0">
                <a:latin typeface="Bookman Old Style" pitchFamily="18" charset="0"/>
              </a:rPr>
              <a:t> : </a:t>
            </a:r>
          </a:p>
          <a:p>
            <a:pPr lvl="1"/>
            <a:r>
              <a:rPr lang="en-US" sz="2400" dirty="0">
                <a:latin typeface="Bookman Old Style" pitchFamily="18" charset="0"/>
              </a:rPr>
              <a:t>OPD yang </a:t>
            </a:r>
            <a:r>
              <a:rPr lang="en-US" sz="2400" dirty="0" err="1">
                <a:latin typeface="Bookman Old Style" pitchFamily="18" charset="0"/>
              </a:rPr>
              <a:t>menyelenggarakan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urusan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pemerintahan</a:t>
            </a:r>
            <a:r>
              <a:rPr lang="en-US" sz="2400" dirty="0">
                <a:latin typeface="Bookman Old Style" pitchFamily="18" charset="0"/>
              </a:rPr>
              <a:t> di </a:t>
            </a:r>
            <a:r>
              <a:rPr lang="en-US" sz="2400" dirty="0" err="1">
                <a:latin typeface="Bookman Old Style" pitchFamily="18" charset="0"/>
              </a:rPr>
              <a:t>bidang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perindustrian</a:t>
            </a:r>
            <a:r>
              <a:rPr lang="en-US" sz="2400" dirty="0">
                <a:latin typeface="Bookman Old Style" pitchFamily="18" charset="0"/>
              </a:rPr>
              <a:t>, </a:t>
            </a:r>
            <a:r>
              <a:rPr lang="en-US" sz="2400" dirty="0" err="1">
                <a:latin typeface="Bookman Old Style" pitchFamily="18" charset="0"/>
              </a:rPr>
              <a:t>pemuda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dan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olahraga</a:t>
            </a:r>
            <a:r>
              <a:rPr lang="en-US" sz="2400" dirty="0">
                <a:latin typeface="Bookman Old Style" pitchFamily="18" charset="0"/>
              </a:rPr>
              <a:t>, </a:t>
            </a:r>
            <a:r>
              <a:rPr lang="en-US" sz="2400" dirty="0" err="1">
                <a:latin typeface="Bookman Old Style" pitchFamily="18" charset="0"/>
              </a:rPr>
              <a:t>koperasi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dan</a:t>
            </a:r>
            <a:r>
              <a:rPr lang="en-US" sz="2400" dirty="0">
                <a:latin typeface="Bookman Old Style" pitchFamily="18" charset="0"/>
              </a:rPr>
              <a:t> UMKM.</a:t>
            </a:r>
            <a:endParaRPr lang="id-ID" sz="2400" dirty="0">
              <a:latin typeface="Bookman Old Style" pitchFamily="18" charset="0"/>
            </a:endParaRPr>
          </a:p>
          <a:p>
            <a:pPr marL="342900" lvl="1" indent="0">
              <a:buNone/>
            </a:pPr>
            <a:endParaRPr lang="id-ID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153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640960" cy="994122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>
                <a:latin typeface="Georgia" charset="0"/>
              </a:rPr>
              <a:t>Asas Pemajuan Kebudayaan</a:t>
            </a:r>
            <a:endParaRPr lang="en-US" sz="2800" b="1" dirty="0">
              <a:latin typeface="Georgia" pitchFamily="18" charset="0"/>
            </a:endParaRPr>
          </a:p>
        </p:txBody>
      </p:sp>
      <p:grpSp>
        <p:nvGrpSpPr>
          <p:cNvPr id="10" name="Shape 159"/>
          <p:cNvGrpSpPr/>
          <p:nvPr/>
        </p:nvGrpSpPr>
        <p:grpSpPr>
          <a:xfrm>
            <a:off x="179511" y="1412776"/>
            <a:ext cx="8712969" cy="5184576"/>
            <a:chOff x="1467170" y="1541"/>
            <a:chExt cx="9084951" cy="5026116"/>
          </a:xfrm>
        </p:grpSpPr>
        <p:sp>
          <p:nvSpPr>
            <p:cNvPr id="11" name="Shape 160"/>
            <p:cNvSpPr/>
            <p:nvPr/>
          </p:nvSpPr>
          <p:spPr>
            <a:xfrm>
              <a:off x="5299757" y="3607879"/>
              <a:ext cx="1419778" cy="1419778"/>
            </a:xfrm>
            <a:prstGeom prst="ellipse">
              <a:avLst/>
            </a:prstGeom>
            <a:solidFill>
              <a:srgbClr val="CA933A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12" name="Shape 161"/>
            <p:cNvSpPr txBox="1"/>
            <p:nvPr/>
          </p:nvSpPr>
          <p:spPr>
            <a:xfrm>
              <a:off x="5393716" y="3815801"/>
              <a:ext cx="1231858" cy="10039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Calibri"/>
                <a:buNone/>
              </a:pPr>
              <a:r>
                <a:rPr lang="id-ID" sz="2800" dirty="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ASAS</a:t>
              </a:r>
              <a:endParaRPr sz="2800" dirty="0">
                <a:latin typeface="Georgia"/>
                <a:cs typeface="Georgia"/>
              </a:endParaRPr>
            </a:p>
          </p:txBody>
        </p:sp>
        <p:sp>
          <p:nvSpPr>
            <p:cNvPr id="13" name="Shape 162"/>
            <p:cNvSpPr/>
            <p:nvPr/>
          </p:nvSpPr>
          <p:spPr>
            <a:xfrm rot="10800000">
              <a:off x="2090957" y="4115450"/>
              <a:ext cx="3032315" cy="404637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613B1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14" name="Shape 163"/>
            <p:cNvSpPr/>
            <p:nvPr/>
          </p:nvSpPr>
          <p:spPr>
            <a:xfrm>
              <a:off x="1467170" y="3920230"/>
              <a:ext cx="1247573" cy="795076"/>
            </a:xfrm>
            <a:prstGeom prst="roundRect">
              <a:avLst>
                <a:gd name="adj" fmla="val 10000"/>
              </a:avLst>
            </a:prstGeom>
            <a:solidFill>
              <a:srgbClr val="613B1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15" name="Shape 164"/>
            <p:cNvSpPr txBox="1"/>
            <p:nvPr/>
          </p:nvSpPr>
          <p:spPr>
            <a:xfrm>
              <a:off x="1490457" y="3943517"/>
              <a:ext cx="1200999" cy="748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id-ID" sz="130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Manfaat</a:t>
              </a:r>
              <a:endParaRPr sz="1300">
                <a:latin typeface="Georgia"/>
                <a:cs typeface="Georgia"/>
              </a:endParaRPr>
            </a:p>
          </p:txBody>
        </p:sp>
        <p:sp>
          <p:nvSpPr>
            <p:cNvPr id="16" name="Shape 165"/>
            <p:cNvSpPr/>
            <p:nvPr/>
          </p:nvSpPr>
          <p:spPr>
            <a:xfrm rot="-9720000">
              <a:off x="2208545" y="3373027"/>
              <a:ext cx="3032315" cy="404637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6158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17" name="Shape 166"/>
            <p:cNvSpPr/>
            <p:nvPr/>
          </p:nvSpPr>
          <p:spPr>
            <a:xfrm>
              <a:off x="1658964" y="2709289"/>
              <a:ext cx="1247573" cy="795076"/>
            </a:xfrm>
            <a:prstGeom prst="roundRect">
              <a:avLst>
                <a:gd name="adj" fmla="val 10000"/>
              </a:avLst>
            </a:prstGeom>
            <a:solidFill>
              <a:srgbClr val="61581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18" name="Shape 167"/>
            <p:cNvSpPr txBox="1"/>
            <p:nvPr/>
          </p:nvSpPr>
          <p:spPr>
            <a:xfrm>
              <a:off x="1682251" y="2732576"/>
              <a:ext cx="1200999" cy="748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id-ID" sz="130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Partisipatif</a:t>
              </a:r>
              <a:endParaRPr sz="1300">
                <a:latin typeface="Georgia"/>
                <a:cs typeface="Georgia"/>
              </a:endParaRPr>
            </a:p>
          </p:txBody>
        </p:sp>
        <p:sp>
          <p:nvSpPr>
            <p:cNvPr id="19" name="Shape 168"/>
            <p:cNvSpPr/>
            <p:nvPr/>
          </p:nvSpPr>
          <p:spPr>
            <a:xfrm rot="-8640000">
              <a:off x="2549800" y="2703277"/>
              <a:ext cx="3032315" cy="404637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4D6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20" name="Shape 169"/>
            <p:cNvSpPr/>
            <p:nvPr/>
          </p:nvSpPr>
          <p:spPr>
            <a:xfrm>
              <a:off x="2215573" y="1616883"/>
              <a:ext cx="1247573" cy="795076"/>
            </a:xfrm>
            <a:prstGeom prst="roundRect">
              <a:avLst>
                <a:gd name="adj" fmla="val 10000"/>
              </a:avLst>
            </a:prstGeom>
            <a:solidFill>
              <a:srgbClr val="4D611A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21" name="Shape 170"/>
            <p:cNvSpPr txBox="1"/>
            <p:nvPr/>
          </p:nvSpPr>
          <p:spPr>
            <a:xfrm>
              <a:off x="2238860" y="1640170"/>
              <a:ext cx="1200999" cy="748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id-ID" sz="1300" dirty="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Lintas Wilayah</a:t>
              </a:r>
              <a:endParaRPr sz="1300" dirty="0">
                <a:latin typeface="Georgia"/>
                <a:cs typeface="Georgia"/>
              </a:endParaRPr>
            </a:p>
          </p:txBody>
        </p:sp>
        <p:sp>
          <p:nvSpPr>
            <p:cNvPr id="22" name="Shape 171"/>
            <p:cNvSpPr/>
            <p:nvPr/>
          </p:nvSpPr>
          <p:spPr>
            <a:xfrm rot="-7560000">
              <a:off x="3081316" y="2171761"/>
              <a:ext cx="3032315" cy="404637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3760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23" name="Shape 172"/>
            <p:cNvSpPr/>
            <p:nvPr/>
          </p:nvSpPr>
          <p:spPr>
            <a:xfrm>
              <a:off x="3082512" y="749944"/>
              <a:ext cx="1247573" cy="795076"/>
            </a:xfrm>
            <a:prstGeom prst="roundRect">
              <a:avLst>
                <a:gd name="adj" fmla="val 10000"/>
              </a:avLst>
            </a:prstGeom>
            <a:solidFill>
              <a:srgbClr val="37601E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24" name="Shape 173"/>
            <p:cNvSpPr txBox="1"/>
            <p:nvPr/>
          </p:nvSpPr>
          <p:spPr>
            <a:xfrm>
              <a:off x="3105799" y="773231"/>
              <a:ext cx="1200999" cy="748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id-ID" sz="130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Kelokalan</a:t>
              </a:r>
              <a:endParaRPr sz="1300">
                <a:latin typeface="Georgia"/>
                <a:cs typeface="Georgia"/>
              </a:endParaRPr>
            </a:p>
          </p:txBody>
        </p:sp>
        <p:sp>
          <p:nvSpPr>
            <p:cNvPr id="25" name="Shape 174"/>
            <p:cNvSpPr/>
            <p:nvPr/>
          </p:nvSpPr>
          <p:spPr>
            <a:xfrm rot="-6480000">
              <a:off x="3751065" y="1830507"/>
              <a:ext cx="3032315" cy="404637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2261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26" name="Shape 175"/>
            <p:cNvSpPr/>
            <p:nvPr/>
          </p:nvSpPr>
          <p:spPr>
            <a:xfrm>
              <a:off x="4174918" y="193336"/>
              <a:ext cx="1247573" cy="795076"/>
            </a:xfrm>
            <a:prstGeom prst="roundRect">
              <a:avLst>
                <a:gd name="adj" fmla="val 10000"/>
              </a:avLst>
            </a:prstGeom>
            <a:solidFill>
              <a:srgbClr val="22612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27" name="Shape 176"/>
            <p:cNvSpPr txBox="1"/>
            <p:nvPr/>
          </p:nvSpPr>
          <p:spPr>
            <a:xfrm>
              <a:off x="4198205" y="216623"/>
              <a:ext cx="1200999" cy="748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id-ID" sz="130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Toleransi</a:t>
              </a:r>
              <a:endParaRPr sz="1300">
                <a:latin typeface="Georgia"/>
                <a:cs typeface="Georgia"/>
              </a:endParaRPr>
            </a:p>
          </p:txBody>
        </p:sp>
        <p:sp>
          <p:nvSpPr>
            <p:cNvPr id="28" name="Shape 177"/>
            <p:cNvSpPr/>
            <p:nvPr/>
          </p:nvSpPr>
          <p:spPr>
            <a:xfrm rot="-5400000">
              <a:off x="4493488" y="1712919"/>
              <a:ext cx="3032315" cy="404637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2660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29" name="Shape 178"/>
            <p:cNvSpPr/>
            <p:nvPr/>
          </p:nvSpPr>
          <p:spPr>
            <a:xfrm>
              <a:off x="5385859" y="1541"/>
              <a:ext cx="1247573" cy="795076"/>
            </a:xfrm>
            <a:prstGeom prst="roundRect">
              <a:avLst>
                <a:gd name="adj" fmla="val 10000"/>
              </a:avLst>
            </a:prstGeom>
            <a:solidFill>
              <a:srgbClr val="26603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30" name="Shape 179"/>
            <p:cNvSpPr txBox="1"/>
            <p:nvPr/>
          </p:nvSpPr>
          <p:spPr>
            <a:xfrm>
              <a:off x="5409146" y="24828"/>
              <a:ext cx="1200999" cy="748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id-ID" sz="130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Keberagaman</a:t>
              </a:r>
              <a:endParaRPr sz="1300">
                <a:latin typeface="Georgia"/>
                <a:cs typeface="Georgia"/>
              </a:endParaRPr>
            </a:p>
          </p:txBody>
        </p:sp>
        <p:sp>
          <p:nvSpPr>
            <p:cNvPr id="31" name="Shape 180"/>
            <p:cNvSpPr/>
            <p:nvPr/>
          </p:nvSpPr>
          <p:spPr>
            <a:xfrm rot="-4320000">
              <a:off x="5235911" y="1830507"/>
              <a:ext cx="3032315" cy="404637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2B60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32" name="Shape 181"/>
            <p:cNvSpPr/>
            <p:nvPr/>
          </p:nvSpPr>
          <p:spPr>
            <a:xfrm>
              <a:off x="6596800" y="193336"/>
              <a:ext cx="1247573" cy="795076"/>
            </a:xfrm>
            <a:prstGeom prst="roundRect">
              <a:avLst>
                <a:gd name="adj" fmla="val 10000"/>
              </a:avLst>
            </a:prstGeom>
            <a:solidFill>
              <a:srgbClr val="2B605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33" name="Shape 182"/>
            <p:cNvSpPr txBox="1"/>
            <p:nvPr/>
          </p:nvSpPr>
          <p:spPr>
            <a:xfrm>
              <a:off x="6620087" y="216623"/>
              <a:ext cx="1237345" cy="748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id-ID" sz="1300" dirty="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Keberlanjutan</a:t>
              </a:r>
              <a:endParaRPr sz="1300" dirty="0">
                <a:latin typeface="Georgia"/>
                <a:cs typeface="Georgia"/>
              </a:endParaRPr>
            </a:p>
          </p:txBody>
        </p:sp>
        <p:sp>
          <p:nvSpPr>
            <p:cNvPr id="34" name="Shape 183"/>
            <p:cNvSpPr/>
            <p:nvPr/>
          </p:nvSpPr>
          <p:spPr>
            <a:xfrm rot="-3240000">
              <a:off x="5905661" y="2171761"/>
              <a:ext cx="3032315" cy="404637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2E5A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35" name="Shape 184"/>
            <p:cNvSpPr/>
            <p:nvPr/>
          </p:nvSpPr>
          <p:spPr>
            <a:xfrm>
              <a:off x="7689206" y="749944"/>
              <a:ext cx="1247573" cy="795076"/>
            </a:xfrm>
            <a:prstGeom prst="roundRect">
              <a:avLst>
                <a:gd name="adj" fmla="val 10000"/>
              </a:avLst>
            </a:prstGeom>
            <a:solidFill>
              <a:srgbClr val="2E5A6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36" name="Shape 185"/>
            <p:cNvSpPr txBox="1"/>
            <p:nvPr/>
          </p:nvSpPr>
          <p:spPr>
            <a:xfrm>
              <a:off x="7712493" y="773231"/>
              <a:ext cx="1200999" cy="748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id-ID" sz="130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Keterpaduan</a:t>
              </a:r>
              <a:endParaRPr sz="1300">
                <a:solidFill>
                  <a:schemeClr val="lt1"/>
                </a:solidFill>
                <a:latin typeface="Georgia"/>
                <a:ea typeface="Calibri"/>
                <a:cs typeface="Georgia"/>
                <a:sym typeface="Calibri"/>
              </a:endParaRPr>
            </a:p>
          </p:txBody>
        </p:sp>
        <p:sp>
          <p:nvSpPr>
            <p:cNvPr id="37" name="Shape 186"/>
            <p:cNvSpPr/>
            <p:nvPr/>
          </p:nvSpPr>
          <p:spPr>
            <a:xfrm rot="-2160000">
              <a:off x="6437177" y="2703277"/>
              <a:ext cx="3032315" cy="404637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3449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38" name="Shape 187"/>
            <p:cNvSpPr/>
            <p:nvPr/>
          </p:nvSpPr>
          <p:spPr>
            <a:xfrm>
              <a:off x="8556145" y="1616883"/>
              <a:ext cx="1247573" cy="795076"/>
            </a:xfrm>
            <a:prstGeom prst="roundRect">
              <a:avLst>
                <a:gd name="adj" fmla="val 10000"/>
              </a:avLst>
            </a:prstGeom>
            <a:solidFill>
              <a:srgbClr val="34495F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39" name="Shape 188"/>
            <p:cNvSpPr txBox="1"/>
            <p:nvPr/>
          </p:nvSpPr>
          <p:spPr>
            <a:xfrm>
              <a:off x="8579432" y="1640170"/>
              <a:ext cx="1279769" cy="748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id-ID" sz="1300" dirty="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Kesederajatan</a:t>
              </a:r>
              <a:endParaRPr sz="1300" dirty="0">
                <a:solidFill>
                  <a:schemeClr val="lt1"/>
                </a:solidFill>
                <a:latin typeface="Georgia"/>
                <a:ea typeface="Calibri"/>
                <a:cs typeface="Georgia"/>
                <a:sym typeface="Calibri"/>
              </a:endParaRPr>
            </a:p>
          </p:txBody>
        </p:sp>
        <p:sp>
          <p:nvSpPr>
            <p:cNvPr id="40" name="Shape 189"/>
            <p:cNvSpPr/>
            <p:nvPr/>
          </p:nvSpPr>
          <p:spPr>
            <a:xfrm rot="-1080000">
              <a:off x="6778431" y="3373027"/>
              <a:ext cx="3032315" cy="404637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393D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41" name="Shape 190"/>
            <p:cNvSpPr/>
            <p:nvPr/>
          </p:nvSpPr>
          <p:spPr>
            <a:xfrm>
              <a:off x="9112754" y="2709289"/>
              <a:ext cx="1247573" cy="795076"/>
            </a:xfrm>
            <a:prstGeom prst="roundRect">
              <a:avLst>
                <a:gd name="adj" fmla="val 10000"/>
              </a:avLst>
            </a:prstGeom>
            <a:solidFill>
              <a:srgbClr val="393D5D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42" name="Shape 191"/>
            <p:cNvSpPr txBox="1"/>
            <p:nvPr/>
          </p:nvSpPr>
          <p:spPr>
            <a:xfrm>
              <a:off x="9136041" y="2732576"/>
              <a:ext cx="1200999" cy="748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id-ID" sz="130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Kebebasan Berekspresi</a:t>
              </a:r>
              <a:endParaRPr sz="1300">
                <a:latin typeface="Georgia"/>
                <a:cs typeface="Georgia"/>
              </a:endParaRPr>
            </a:p>
          </p:txBody>
        </p:sp>
        <p:sp>
          <p:nvSpPr>
            <p:cNvPr id="43" name="Shape 192"/>
            <p:cNvSpPr/>
            <p:nvPr/>
          </p:nvSpPr>
          <p:spPr>
            <a:xfrm>
              <a:off x="6896019" y="4115450"/>
              <a:ext cx="3032315" cy="404637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453D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44" name="Shape 193"/>
            <p:cNvSpPr/>
            <p:nvPr/>
          </p:nvSpPr>
          <p:spPr>
            <a:xfrm>
              <a:off x="9304548" y="3920230"/>
              <a:ext cx="1247573" cy="795076"/>
            </a:xfrm>
            <a:prstGeom prst="roundRect">
              <a:avLst>
                <a:gd name="adj" fmla="val 10000"/>
              </a:avLst>
            </a:prstGeom>
            <a:solidFill>
              <a:srgbClr val="453D5D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45" name="Shape 194"/>
            <p:cNvSpPr txBox="1"/>
            <p:nvPr/>
          </p:nvSpPr>
          <p:spPr>
            <a:xfrm>
              <a:off x="9327835" y="3943517"/>
              <a:ext cx="1200999" cy="748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id-ID" sz="130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Gotong Royong</a:t>
              </a:r>
              <a:endParaRPr sz="1300"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40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834866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latin typeface="Bookman Old Style" pitchFamily="18" charset="0"/>
              </a:rPr>
              <a:t>PEMBINAAN (Pasal 2</a:t>
            </a:r>
            <a:r>
              <a:rPr lang="en-US" sz="2400" b="1" dirty="0">
                <a:latin typeface="Bookman Old Style" pitchFamily="18" charset="0"/>
              </a:rPr>
              <a:t>7</a:t>
            </a:r>
            <a:r>
              <a:rPr lang="id-ID" sz="2400" b="1" dirty="0">
                <a:latin typeface="Bookman Old Style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700"/>
            <a:ext cx="7886700" cy="3154680"/>
          </a:xfrm>
        </p:spPr>
        <p:txBody>
          <a:bodyPr>
            <a:normAutofit fontScale="77500" lnSpcReduction="20000"/>
          </a:bodyPr>
          <a:lstStyle/>
          <a:p>
            <a:pPr lvl="0" fontAlgn="base"/>
            <a:r>
              <a:rPr lang="id-ID" sz="3000" b="1" dirty="0">
                <a:latin typeface="Bookman Old Style" pitchFamily="18" charset="0"/>
              </a:rPr>
              <a:t>Pengertian</a:t>
            </a:r>
            <a:r>
              <a:rPr lang="id-ID" sz="3000" dirty="0">
                <a:latin typeface="Bookman Old Style" pitchFamily="18" charset="0"/>
              </a:rPr>
              <a:t> : </a:t>
            </a:r>
          </a:p>
          <a:p>
            <a:pPr lvl="1" fontAlgn="base"/>
            <a:r>
              <a:rPr lang="id-ID" sz="2700" dirty="0">
                <a:latin typeface="Bookman Old Style" pitchFamily="18" charset="0"/>
              </a:rPr>
              <a:t>upaya pemberdayaan sumber daya manusia yang bergerak dalam usaha pelestarian Batik </a:t>
            </a:r>
            <a:r>
              <a:rPr lang="en-US" sz="2700" dirty="0" err="1">
                <a:latin typeface="Bookman Old Style" pitchFamily="18" charset="0"/>
              </a:rPr>
              <a:t>Jogja</a:t>
            </a:r>
            <a:r>
              <a:rPr lang="id-ID" sz="2700" dirty="0">
                <a:latin typeface="Bookman Old Style" pitchFamily="18" charset="0"/>
              </a:rPr>
              <a:t>, lembaga, dan pranata dalam meningkatkan dan memperluas peran aktif </a:t>
            </a:r>
            <a:r>
              <a:rPr lang="en-ID" sz="2700" dirty="0" err="1">
                <a:latin typeface="Bookman Old Style" pitchFamily="18" charset="0"/>
              </a:rPr>
              <a:t>serta</a:t>
            </a:r>
            <a:r>
              <a:rPr lang="id-ID" sz="2700" dirty="0">
                <a:latin typeface="Bookman Old Style" pitchFamily="18" charset="0"/>
              </a:rPr>
              <a:t> inisiatif masyarakat. </a:t>
            </a:r>
            <a:endParaRPr lang="id-ID" sz="3000" dirty="0">
              <a:latin typeface="Bookman Old Style" pitchFamily="18" charset="0"/>
            </a:endParaRPr>
          </a:p>
          <a:p>
            <a:pPr lvl="0" fontAlgn="base"/>
            <a:r>
              <a:rPr lang="id-ID" sz="3000" b="1" dirty="0">
                <a:latin typeface="Bookman Old Style" pitchFamily="18" charset="0"/>
              </a:rPr>
              <a:t>Ditujukan</a:t>
            </a:r>
            <a:r>
              <a:rPr lang="id-ID" sz="3000" dirty="0">
                <a:latin typeface="Bookman Old Style" pitchFamily="18" charset="0"/>
              </a:rPr>
              <a:t> :</a:t>
            </a:r>
          </a:p>
          <a:p>
            <a:pPr lvl="1"/>
            <a:r>
              <a:rPr lang="id-ID" sz="2700" dirty="0">
                <a:latin typeface="Bookman Old Style" pitchFamily="18" charset="0"/>
              </a:rPr>
              <a:t>generasi </a:t>
            </a:r>
            <a:r>
              <a:rPr lang="en-US" sz="2700" dirty="0" err="1">
                <a:latin typeface="Bookman Old Style" pitchFamily="18" charset="0"/>
              </a:rPr>
              <a:t>penerus</a:t>
            </a:r>
            <a:r>
              <a:rPr lang="id-ID" sz="2700" dirty="0">
                <a:latin typeface="Bookman Old Style" pitchFamily="18" charset="0"/>
              </a:rPr>
              <a:t> pelaku batik; </a:t>
            </a:r>
          </a:p>
          <a:p>
            <a:pPr lvl="1"/>
            <a:r>
              <a:rPr lang="en-US" sz="2700" dirty="0" err="1">
                <a:latin typeface="Bookman Old Style" pitchFamily="18" charset="0"/>
              </a:rPr>
              <a:t>generasi</a:t>
            </a:r>
            <a:r>
              <a:rPr lang="en-US" sz="2700" dirty="0">
                <a:latin typeface="Bookman Old Style" pitchFamily="18" charset="0"/>
              </a:rPr>
              <a:t> </a:t>
            </a:r>
            <a:r>
              <a:rPr lang="en-US" sz="2700" dirty="0" err="1">
                <a:latin typeface="Bookman Old Style" pitchFamily="18" charset="0"/>
              </a:rPr>
              <a:t>penerus</a:t>
            </a:r>
            <a:r>
              <a:rPr lang="en-US" sz="2700" dirty="0">
                <a:latin typeface="Bookman Old Style" pitchFamily="18" charset="0"/>
              </a:rPr>
              <a:t> </a:t>
            </a:r>
            <a:r>
              <a:rPr lang="en-US" sz="2700" dirty="0" err="1">
                <a:latin typeface="Bookman Old Style" pitchFamily="18" charset="0"/>
              </a:rPr>
              <a:t>pembatik</a:t>
            </a:r>
            <a:r>
              <a:rPr lang="en-US" sz="2700" dirty="0">
                <a:latin typeface="Bookman Old Style" pitchFamily="18" charset="0"/>
              </a:rPr>
              <a:t> </a:t>
            </a:r>
            <a:r>
              <a:rPr lang="en-US" sz="2700" dirty="0" err="1">
                <a:latin typeface="Bookman Old Style" pitchFamily="18" charset="0"/>
              </a:rPr>
              <a:t>tradisional</a:t>
            </a:r>
            <a:r>
              <a:rPr lang="en-US" sz="2700" dirty="0">
                <a:latin typeface="Bookman Old Style" pitchFamily="18" charset="0"/>
              </a:rPr>
              <a:t>;</a:t>
            </a:r>
            <a:endParaRPr lang="id-ID" sz="2700" dirty="0">
              <a:latin typeface="Bookman Old Style" pitchFamily="18" charset="0"/>
            </a:endParaRPr>
          </a:p>
          <a:p>
            <a:pPr lvl="1"/>
            <a:r>
              <a:rPr lang="id-ID" sz="2700" dirty="0">
                <a:latin typeface="Bookman Old Style" pitchFamily="18" charset="0"/>
              </a:rPr>
              <a:t>pelaku batik; dan </a:t>
            </a:r>
          </a:p>
          <a:p>
            <a:pPr lvl="1"/>
            <a:r>
              <a:rPr lang="id-ID" sz="2700" dirty="0">
                <a:latin typeface="Bookman Old Style" pitchFamily="18" charset="0"/>
              </a:rPr>
              <a:t>masyarakat.</a:t>
            </a:r>
          </a:p>
        </p:txBody>
      </p:sp>
    </p:spTree>
    <p:extLst>
      <p:ext uri="{BB962C8B-B14F-4D97-AF65-F5344CB8AC3E}">
        <p14:creationId xmlns:p14="http://schemas.microsoft.com/office/powerpoint/2010/main" val="36182951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834866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latin typeface="Bookman Old Style" pitchFamily="18" charset="0"/>
              </a:rPr>
              <a:t>PENDAMPINGAN (Pasal 2</a:t>
            </a:r>
            <a:r>
              <a:rPr lang="en-US" sz="2400" b="1" dirty="0">
                <a:latin typeface="Bookman Old Style" pitchFamily="18" charset="0"/>
              </a:rPr>
              <a:t>8</a:t>
            </a:r>
            <a:r>
              <a:rPr lang="id-ID" sz="2400" b="1" dirty="0">
                <a:latin typeface="Bookman Old Style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700"/>
            <a:ext cx="7886700" cy="3154680"/>
          </a:xfrm>
        </p:spPr>
        <p:txBody>
          <a:bodyPr>
            <a:normAutofit/>
          </a:bodyPr>
          <a:lstStyle/>
          <a:p>
            <a:pPr lvl="0" fontAlgn="base"/>
            <a:r>
              <a:rPr lang="id-ID" sz="2400" b="1" dirty="0">
                <a:latin typeface="Bookman Old Style" pitchFamily="18" charset="0"/>
              </a:rPr>
              <a:t>Pengertian</a:t>
            </a:r>
            <a:r>
              <a:rPr lang="id-ID" sz="2400" dirty="0">
                <a:latin typeface="Bookman Old Style" pitchFamily="18" charset="0"/>
              </a:rPr>
              <a:t> : </a:t>
            </a:r>
          </a:p>
          <a:p>
            <a:pPr lvl="1" fontAlgn="base"/>
            <a:r>
              <a:rPr lang="id-ID" sz="2400" dirty="0">
                <a:latin typeface="Bookman Old Style" pitchFamily="18" charset="0"/>
              </a:rPr>
              <a:t>kegiatan untuk melakukan tindakan pemberdayaan pelaku Batik </a:t>
            </a:r>
            <a:r>
              <a:rPr lang="en-US" sz="2400" dirty="0" err="1">
                <a:latin typeface="Bookman Old Style" pitchFamily="18" charset="0"/>
              </a:rPr>
              <a:t>Jogja</a:t>
            </a:r>
            <a:r>
              <a:rPr lang="id-ID" sz="2400" dirty="0">
                <a:latin typeface="Bookman Old Style" pitchFamily="18" charset="0"/>
              </a:rPr>
              <a:t> melalui asistensi, pengorganisasian, pengarahan dan fasilitasi</a:t>
            </a:r>
          </a:p>
          <a:p>
            <a:pPr lvl="0" fontAlgn="base"/>
            <a:r>
              <a:rPr lang="id-ID" sz="2400" b="1" dirty="0">
                <a:latin typeface="Bookman Old Style" pitchFamily="18" charset="0"/>
              </a:rPr>
              <a:t>Ditujukan</a:t>
            </a:r>
            <a:r>
              <a:rPr lang="id-ID" sz="2400" dirty="0">
                <a:latin typeface="Bookman Old Style" pitchFamily="18" charset="0"/>
              </a:rPr>
              <a:t>:</a:t>
            </a:r>
          </a:p>
          <a:p>
            <a:pPr lvl="1" fontAlgn="base"/>
            <a:r>
              <a:rPr lang="id-ID" sz="2400" dirty="0">
                <a:latin typeface="Bookman Old Style" pitchFamily="18" charset="0"/>
              </a:rPr>
              <a:t>Pelaku Batik </a:t>
            </a:r>
            <a:r>
              <a:rPr lang="en-US" sz="2400" dirty="0" err="1">
                <a:latin typeface="Bookman Old Style" pitchFamily="18" charset="0"/>
              </a:rPr>
              <a:t>Jogja</a:t>
            </a:r>
            <a:endParaRPr lang="id-ID" sz="2400" dirty="0">
              <a:latin typeface="Bookman Old Style" pitchFamily="18" charset="0"/>
            </a:endParaRPr>
          </a:p>
          <a:p>
            <a:pPr lvl="1" fontAlgn="base"/>
            <a:r>
              <a:rPr lang="id-ID" sz="2400" dirty="0">
                <a:latin typeface="Bookman Old Style" pitchFamily="18" charset="0"/>
              </a:rPr>
              <a:t>Organisasi Batik </a:t>
            </a:r>
            <a:r>
              <a:rPr lang="en-US" sz="2400" dirty="0" err="1">
                <a:latin typeface="Bookman Old Style" pitchFamily="18" charset="0"/>
              </a:rPr>
              <a:t>Jogja</a:t>
            </a:r>
            <a:endParaRPr lang="id-ID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3862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834866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latin typeface="Bookman Old Style" pitchFamily="18" charset="0"/>
              </a:rPr>
              <a:t>PENDAMPINGAN (Pasal 2</a:t>
            </a:r>
            <a:r>
              <a:rPr lang="en-US" sz="2400" b="1" dirty="0">
                <a:latin typeface="Bookman Old Style" pitchFamily="18" charset="0"/>
              </a:rPr>
              <a:t>8</a:t>
            </a:r>
            <a:r>
              <a:rPr lang="id-ID" sz="2400" b="1" dirty="0">
                <a:latin typeface="Bookman Old Style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700"/>
            <a:ext cx="7886700" cy="3451860"/>
          </a:xfrm>
        </p:spPr>
        <p:txBody>
          <a:bodyPr>
            <a:normAutofit/>
          </a:bodyPr>
          <a:lstStyle/>
          <a:p>
            <a:pPr marL="1028700" lvl="3" indent="0">
              <a:buNone/>
            </a:pPr>
            <a:r>
              <a:rPr lang="id-ID" dirty="0" smtClean="0">
                <a:effectLst/>
                <a:latin typeface="Bookman Old Style" pitchFamily="18" charset="0"/>
              </a:rPr>
              <a:t> </a:t>
            </a:r>
          </a:p>
          <a:p>
            <a:r>
              <a:rPr lang="id-ID" sz="2475" b="1" dirty="0">
                <a:latin typeface="Bookman Old Style" pitchFamily="18" charset="0"/>
              </a:rPr>
              <a:t>Meliputi : </a:t>
            </a:r>
          </a:p>
          <a:p>
            <a:pPr lvl="1"/>
            <a:r>
              <a:rPr lang="id-ID" sz="2175" dirty="0">
                <a:latin typeface="Bookman Old Style" pitchFamily="18" charset="0"/>
              </a:rPr>
              <a:t>perencanaan, pelaksanaan, dan pemantauan terhadap pengembangan Batik </a:t>
            </a:r>
            <a:r>
              <a:rPr lang="en-US" sz="2175" dirty="0" err="1">
                <a:latin typeface="Bookman Old Style" pitchFamily="18" charset="0"/>
              </a:rPr>
              <a:t>Jogja</a:t>
            </a:r>
            <a:r>
              <a:rPr lang="id-ID" sz="2175" dirty="0">
                <a:latin typeface="Bookman Old Style" pitchFamily="18" charset="0"/>
              </a:rPr>
              <a:t>; </a:t>
            </a:r>
          </a:p>
          <a:p>
            <a:pPr lvl="1"/>
            <a:r>
              <a:rPr lang="id-ID" sz="2175" dirty="0">
                <a:latin typeface="Bookman Old Style" pitchFamily="18" charset="0"/>
              </a:rPr>
              <a:t>pengelolaan dan pengembangan usaha</a:t>
            </a:r>
            <a:r>
              <a:rPr lang="en-US" sz="2175" dirty="0">
                <a:latin typeface="Bookman Old Style" pitchFamily="18" charset="0"/>
              </a:rPr>
              <a:t> Batik </a:t>
            </a:r>
            <a:r>
              <a:rPr lang="en-US" sz="2175" dirty="0" err="1">
                <a:latin typeface="Bookman Old Style" pitchFamily="18" charset="0"/>
              </a:rPr>
              <a:t>Jogja</a:t>
            </a:r>
            <a:r>
              <a:rPr lang="id-ID" sz="2175" dirty="0">
                <a:latin typeface="Bookman Old Style" pitchFamily="18" charset="0"/>
              </a:rPr>
              <a:t>; </a:t>
            </a:r>
          </a:p>
          <a:p>
            <a:pPr lvl="1"/>
            <a:r>
              <a:rPr lang="id-ID" sz="2175" dirty="0">
                <a:latin typeface="Bookman Old Style" pitchFamily="18" charset="0"/>
              </a:rPr>
              <a:t>pengembangan Batik</a:t>
            </a:r>
            <a:r>
              <a:rPr lang="en-US" sz="2175" dirty="0">
                <a:latin typeface="Bookman Old Style" pitchFamily="18" charset="0"/>
              </a:rPr>
              <a:t> </a:t>
            </a:r>
            <a:r>
              <a:rPr lang="en-US" sz="2175" dirty="0" err="1">
                <a:latin typeface="Bookman Old Style" pitchFamily="18" charset="0"/>
              </a:rPr>
              <a:t>Jogja</a:t>
            </a:r>
            <a:r>
              <a:rPr lang="id-ID" sz="2175" dirty="0">
                <a:latin typeface="Bookman Old Style" pitchFamily="18" charset="0"/>
              </a:rPr>
              <a:t>; </a:t>
            </a:r>
          </a:p>
          <a:p>
            <a:pPr lvl="1"/>
            <a:r>
              <a:rPr lang="en-US" sz="2175" dirty="0" err="1">
                <a:latin typeface="Bookman Old Style" pitchFamily="18" charset="0"/>
              </a:rPr>
              <a:t>pendampingan</a:t>
            </a:r>
            <a:r>
              <a:rPr lang="id-ID" sz="2175" dirty="0">
                <a:latin typeface="Bookman Old Style" pitchFamily="18" charset="0"/>
              </a:rPr>
              <a:t> perajin batik </a:t>
            </a:r>
            <a:r>
              <a:rPr lang="en-US" sz="2175" dirty="0" err="1">
                <a:latin typeface="Bookman Old Style" pitchFamily="18" charset="0"/>
              </a:rPr>
              <a:t>untuk</a:t>
            </a:r>
            <a:r>
              <a:rPr lang="en-US" sz="2175" dirty="0">
                <a:latin typeface="Bookman Old Style" pitchFamily="18" charset="0"/>
              </a:rPr>
              <a:t> </a:t>
            </a:r>
            <a:r>
              <a:rPr lang="id-ID" sz="2175" dirty="0">
                <a:latin typeface="Bookman Old Style" pitchFamily="18" charset="0"/>
              </a:rPr>
              <a:t>menjadi perajinbatik profesional.</a:t>
            </a:r>
          </a:p>
          <a:p>
            <a:endParaRPr lang="id-ID" sz="2475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4360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834866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latin typeface="Bookman Old Style" pitchFamily="18" charset="0"/>
              </a:rPr>
              <a:t>PEMANFAATAN (Pasal </a:t>
            </a:r>
            <a:r>
              <a:rPr lang="en-US" sz="2400" b="1" dirty="0">
                <a:latin typeface="Bookman Old Style" pitchFamily="18" charset="0"/>
              </a:rPr>
              <a:t>30 - 32</a:t>
            </a:r>
            <a:r>
              <a:rPr lang="id-ID" sz="2400" b="1" dirty="0">
                <a:latin typeface="Bookman Old Style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700"/>
            <a:ext cx="7886700" cy="3154680"/>
          </a:xfrm>
        </p:spPr>
        <p:txBody>
          <a:bodyPr>
            <a:normAutofit/>
          </a:bodyPr>
          <a:lstStyle/>
          <a:p>
            <a:pPr lvl="0" fontAlgn="base"/>
            <a:r>
              <a:rPr lang="id-ID" b="1" dirty="0" smtClean="0">
                <a:latin typeface="Bookman Old Style" pitchFamily="18" charset="0"/>
              </a:rPr>
              <a:t>Pengertian</a:t>
            </a:r>
            <a:r>
              <a:rPr lang="id-ID" dirty="0" smtClean="0">
                <a:latin typeface="Bookman Old Style" pitchFamily="18" charset="0"/>
              </a:rPr>
              <a:t> : </a:t>
            </a:r>
          </a:p>
          <a:p>
            <a:pPr lvl="1" fontAlgn="base"/>
            <a:r>
              <a:rPr lang="id-ID" sz="2100" dirty="0">
                <a:latin typeface="Bookman Old Style" pitchFamily="18" charset="0"/>
              </a:rPr>
              <a:t>upaya pendayagunaan </a:t>
            </a:r>
            <a:r>
              <a:rPr lang="en-US" sz="2100" dirty="0" err="1">
                <a:latin typeface="Bookman Old Style" pitchFamily="18" charset="0"/>
              </a:rPr>
              <a:t>dan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penyebarluasan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id-ID" sz="2100" dirty="0">
                <a:latin typeface="Bookman Old Style" pitchFamily="18" charset="0"/>
              </a:rPr>
              <a:t>Batik </a:t>
            </a:r>
            <a:r>
              <a:rPr lang="en-ID" sz="2100" dirty="0" err="1">
                <a:latin typeface="Bookman Old Style" pitchFamily="18" charset="0"/>
              </a:rPr>
              <a:t>Jogja</a:t>
            </a:r>
            <a:r>
              <a:rPr lang="id-ID" sz="2100" dirty="0">
                <a:latin typeface="Bookman Old Style" pitchFamily="18" charset="0"/>
              </a:rPr>
              <a:t> untuk kepentingan tertentu yang bertujuan mewujudkan kesejahteraan rakyat dengan tetap mempertahankan kelestariannya</a:t>
            </a:r>
          </a:p>
          <a:p>
            <a:pPr lvl="0" fontAlgn="base"/>
            <a:r>
              <a:rPr lang="id-ID" b="1" dirty="0" smtClean="0">
                <a:latin typeface="Bookman Old Style" pitchFamily="18" charset="0"/>
              </a:rPr>
              <a:t>Pelaksana</a:t>
            </a:r>
            <a:r>
              <a:rPr lang="id-ID" dirty="0" smtClean="0">
                <a:latin typeface="Bookman Old Style" pitchFamily="18" charset="0"/>
              </a:rPr>
              <a:t>:</a:t>
            </a:r>
          </a:p>
          <a:p>
            <a:pPr lvl="1" fontAlgn="base"/>
            <a:r>
              <a:rPr lang="en-US" sz="2100" dirty="0">
                <a:latin typeface="Bookman Old Style" pitchFamily="18" charset="0"/>
              </a:rPr>
              <a:t>OPD yang </a:t>
            </a:r>
            <a:r>
              <a:rPr lang="en-US" sz="2100" dirty="0" err="1">
                <a:latin typeface="Bookman Old Style" pitchFamily="18" charset="0"/>
              </a:rPr>
              <a:t>menyelenggarakan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urusan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pemerintahan</a:t>
            </a:r>
            <a:r>
              <a:rPr lang="en-US" sz="2100" dirty="0">
                <a:latin typeface="Bookman Old Style" pitchFamily="18" charset="0"/>
              </a:rPr>
              <a:t> di </a:t>
            </a:r>
            <a:r>
              <a:rPr lang="en-US" sz="2100" dirty="0" err="1">
                <a:latin typeface="Bookman Old Style" pitchFamily="18" charset="0"/>
              </a:rPr>
              <a:t>bidang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perindustrian</a:t>
            </a:r>
            <a:r>
              <a:rPr lang="en-US" sz="2100" dirty="0">
                <a:latin typeface="Bookman Old Style" pitchFamily="18" charset="0"/>
              </a:rPr>
              <a:t>, </a:t>
            </a:r>
            <a:r>
              <a:rPr lang="en-US" sz="2100" dirty="0" err="1">
                <a:latin typeface="Bookman Old Style" pitchFamily="18" charset="0"/>
              </a:rPr>
              <a:t>perdagangan</a:t>
            </a:r>
            <a:r>
              <a:rPr lang="en-US" sz="2100" dirty="0">
                <a:latin typeface="Bookman Old Style" pitchFamily="18" charset="0"/>
              </a:rPr>
              <a:t>, </a:t>
            </a:r>
            <a:r>
              <a:rPr lang="en-US" sz="2100" dirty="0" err="1">
                <a:latin typeface="Bookman Old Style" pitchFamily="18" charset="0"/>
              </a:rPr>
              <a:t>koperasi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dan</a:t>
            </a:r>
            <a:r>
              <a:rPr lang="en-US" sz="2100" dirty="0">
                <a:latin typeface="Bookman Old Style" pitchFamily="18" charset="0"/>
              </a:rPr>
              <a:t> UMKM.</a:t>
            </a:r>
            <a:endParaRPr lang="id-ID" sz="21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6354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519" y="262913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id-ID" sz="2700" b="1" dirty="0">
                <a:latin typeface="Bookman Old Style" pitchFamily="18" charset="0"/>
              </a:rPr>
              <a:t>KAWASAN BATIK </a:t>
            </a:r>
            <a:r>
              <a:rPr lang="en-US" sz="2700" b="1" dirty="0">
                <a:latin typeface="Bookman Old Style" pitchFamily="18" charset="0"/>
              </a:rPr>
              <a:t>JOGJA</a:t>
            </a:r>
            <a:r>
              <a:rPr lang="id-ID" sz="2700" b="1" dirty="0">
                <a:latin typeface="Bookman Old Style" pitchFamily="18" charset="0"/>
              </a:rPr>
              <a:t> (Pasal 3</a:t>
            </a:r>
            <a:r>
              <a:rPr lang="en-US" sz="2700" b="1" dirty="0">
                <a:latin typeface="Bookman Old Style" pitchFamily="18" charset="0"/>
              </a:rPr>
              <a:t>3</a:t>
            </a:r>
            <a:r>
              <a:rPr lang="id-ID" sz="2700" b="1" dirty="0">
                <a:latin typeface="Bookman Old Style" pitchFamily="18" charset="0"/>
              </a:rPr>
              <a:t> -  3</a:t>
            </a:r>
            <a:r>
              <a:rPr lang="en-US" sz="2700" b="1" dirty="0">
                <a:latin typeface="Bookman Old Style" pitchFamily="18" charset="0"/>
              </a:rPr>
              <a:t>5</a:t>
            </a:r>
            <a:r>
              <a:rPr lang="id-ID" sz="2700" b="1" dirty="0">
                <a:latin typeface="Bookman Old Style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4109308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834866"/>
          </a:xfrm>
        </p:spPr>
        <p:txBody>
          <a:bodyPr>
            <a:normAutofit/>
          </a:bodyPr>
          <a:lstStyle/>
          <a:p>
            <a:pPr algn="ctr"/>
            <a:r>
              <a:rPr lang="id-ID" sz="2700" b="1" dirty="0">
                <a:latin typeface="Bookman Old Style" pitchFamily="18" charset="0"/>
              </a:rPr>
              <a:t>KAWASAN BATIK </a:t>
            </a:r>
            <a:r>
              <a:rPr lang="en-US" sz="2700" b="1" dirty="0">
                <a:latin typeface="Bookman Old Style" pitchFamily="18" charset="0"/>
              </a:rPr>
              <a:t>JOGJA</a:t>
            </a:r>
            <a:r>
              <a:rPr lang="id-ID" sz="2700" b="1" dirty="0">
                <a:latin typeface="Bookman Old Style" pitchFamily="18" charset="0"/>
              </a:rPr>
              <a:t> (Pasal 3</a:t>
            </a:r>
            <a:r>
              <a:rPr lang="en-US" sz="2700" b="1" dirty="0">
                <a:latin typeface="Bookman Old Style" pitchFamily="18" charset="0"/>
              </a:rPr>
              <a:t>3</a:t>
            </a:r>
            <a:r>
              <a:rPr lang="id-ID" sz="2700" b="1" dirty="0">
                <a:latin typeface="Bookman Old Style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700"/>
            <a:ext cx="7886700" cy="3154680"/>
          </a:xfrm>
        </p:spPr>
        <p:txBody>
          <a:bodyPr>
            <a:noAutofit/>
          </a:bodyPr>
          <a:lstStyle/>
          <a:p>
            <a:pPr lvl="0" fontAlgn="base"/>
            <a:r>
              <a:rPr lang="id-ID" b="1" dirty="0" smtClean="0">
                <a:latin typeface="Bookman Old Style" pitchFamily="18" charset="0"/>
              </a:rPr>
              <a:t>Pengertian</a:t>
            </a:r>
            <a:r>
              <a:rPr lang="id-ID" dirty="0" smtClean="0">
                <a:latin typeface="Bookman Old Style" pitchFamily="18" charset="0"/>
              </a:rPr>
              <a:t> : </a:t>
            </a:r>
          </a:p>
          <a:p>
            <a:pPr lvl="1"/>
            <a:r>
              <a:rPr lang="id-ID" sz="2100" dirty="0">
                <a:latin typeface="Bookman Old Style" pitchFamily="18" charset="0"/>
              </a:rPr>
              <a:t>kawasan yang mempunyai kegiatan utama berkaitan dengan Batik </a:t>
            </a:r>
            <a:r>
              <a:rPr lang="en-US" sz="2100" dirty="0" err="1">
                <a:latin typeface="Bookman Old Style" pitchFamily="18" charset="0"/>
              </a:rPr>
              <a:t>Jogja</a:t>
            </a:r>
            <a:r>
              <a:rPr lang="id-ID" sz="2100" dirty="0">
                <a:latin typeface="Bookman Old Style" pitchFamily="18" charset="0"/>
              </a:rPr>
              <a:t>.</a:t>
            </a:r>
          </a:p>
          <a:p>
            <a:pPr lvl="0" fontAlgn="base"/>
            <a:r>
              <a:rPr lang="id-ID" b="1" dirty="0" smtClean="0">
                <a:latin typeface="Bookman Old Style" pitchFamily="18" charset="0"/>
              </a:rPr>
              <a:t>Meliputi</a:t>
            </a:r>
            <a:r>
              <a:rPr lang="id-ID" dirty="0" smtClean="0">
                <a:latin typeface="Bookman Old Style" pitchFamily="18" charset="0"/>
              </a:rPr>
              <a:t>:</a:t>
            </a:r>
          </a:p>
          <a:p>
            <a:pPr lvl="1" fontAlgn="base"/>
            <a:r>
              <a:rPr lang="id-ID" sz="2100" dirty="0">
                <a:latin typeface="Bookman Old Style" pitchFamily="18" charset="0"/>
              </a:rPr>
              <a:t>kawasan sentra industri Batik </a:t>
            </a:r>
            <a:r>
              <a:rPr lang="en-US" sz="2100" dirty="0" err="1">
                <a:latin typeface="Bookman Old Style" pitchFamily="18" charset="0"/>
              </a:rPr>
              <a:t>Jogja</a:t>
            </a:r>
            <a:r>
              <a:rPr lang="id-ID" sz="2100" dirty="0">
                <a:latin typeface="Bookman Old Style" pitchFamily="18" charset="0"/>
              </a:rPr>
              <a:t>;</a:t>
            </a:r>
            <a:endParaRPr lang="en-US" sz="2100" dirty="0">
              <a:latin typeface="Bookman Old Style" pitchFamily="18" charset="0"/>
            </a:endParaRPr>
          </a:p>
          <a:p>
            <a:pPr lvl="1" fontAlgn="base"/>
            <a:r>
              <a:rPr lang="en-US" sz="2100" dirty="0" err="1">
                <a:latin typeface="Bookman Old Style" pitchFamily="18" charset="0"/>
              </a:rPr>
              <a:t>Kawasan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sentra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industri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peralatan</a:t>
            </a:r>
            <a:r>
              <a:rPr lang="en-US" sz="2100" dirty="0">
                <a:latin typeface="Bookman Old Style" pitchFamily="18" charset="0"/>
              </a:rPr>
              <a:t> Batik </a:t>
            </a:r>
            <a:r>
              <a:rPr lang="en-US" sz="2100" dirty="0" err="1">
                <a:latin typeface="Bookman Old Style" pitchFamily="18" charset="0"/>
              </a:rPr>
              <a:t>Jogja</a:t>
            </a:r>
            <a:r>
              <a:rPr lang="en-US" sz="2100" dirty="0">
                <a:latin typeface="Bookman Old Style" pitchFamily="18" charset="0"/>
              </a:rPr>
              <a:t>;</a:t>
            </a:r>
            <a:endParaRPr lang="id-ID" sz="2100" dirty="0">
              <a:latin typeface="Bookman Old Style" pitchFamily="18" charset="0"/>
            </a:endParaRPr>
          </a:p>
          <a:p>
            <a:pPr lvl="1" fontAlgn="base"/>
            <a:r>
              <a:rPr lang="id-ID" sz="2100" dirty="0">
                <a:latin typeface="Bookman Old Style" pitchFamily="18" charset="0"/>
              </a:rPr>
              <a:t>kawasan pertanian</a:t>
            </a:r>
            <a:r>
              <a:rPr lang="en-US" sz="2100" dirty="0">
                <a:latin typeface="Bookman Old Style" pitchFamily="18" charset="0"/>
              </a:rPr>
              <a:t>,</a:t>
            </a:r>
            <a:r>
              <a:rPr lang="id-ID" sz="2100" dirty="0">
                <a:latin typeface="Bookman Old Style" pitchFamily="18" charset="0"/>
              </a:rPr>
              <a:t> perkebunan</a:t>
            </a:r>
            <a:r>
              <a:rPr lang="en-US" sz="2100" dirty="0">
                <a:latin typeface="Bookman Old Style" pitchFamily="18" charset="0"/>
              </a:rPr>
              <a:t>, </a:t>
            </a:r>
            <a:r>
              <a:rPr lang="en-US" sz="2100" dirty="0" err="1">
                <a:latin typeface="Bookman Old Style" pitchFamily="18" charset="0"/>
              </a:rPr>
              <a:t>dan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kehutanan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tanaman</a:t>
            </a:r>
            <a:r>
              <a:rPr lang="id-ID" sz="2100" dirty="0">
                <a:latin typeface="Bookman Old Style" pitchFamily="18" charset="0"/>
              </a:rPr>
              <a:t> bahan baku pewarna </a:t>
            </a:r>
            <a:r>
              <a:rPr lang="en-US" sz="2100" dirty="0" err="1">
                <a:latin typeface="Bookman Old Style" pitchFamily="18" charset="0"/>
              </a:rPr>
              <a:t>alami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id-ID" sz="2100" dirty="0">
                <a:latin typeface="Bookman Old Style" pitchFamily="18" charset="0"/>
              </a:rPr>
              <a:t>Batik </a:t>
            </a:r>
            <a:r>
              <a:rPr lang="en-US" sz="2100" dirty="0" err="1">
                <a:latin typeface="Bookman Old Style" pitchFamily="18" charset="0"/>
              </a:rPr>
              <a:t>Jogja</a:t>
            </a:r>
            <a:r>
              <a:rPr lang="en-US" sz="2100" dirty="0">
                <a:latin typeface="Bookman Old Style" pitchFamily="18" charset="0"/>
              </a:rPr>
              <a:t>; </a:t>
            </a:r>
            <a:endParaRPr lang="id-ID" sz="2100" dirty="0">
              <a:latin typeface="Bookman Old Style" pitchFamily="18" charset="0"/>
            </a:endParaRPr>
          </a:p>
          <a:p>
            <a:pPr lvl="1" fontAlgn="base"/>
            <a:r>
              <a:rPr lang="id-ID" sz="2100" dirty="0">
                <a:latin typeface="Bookman Old Style" pitchFamily="18" charset="0"/>
              </a:rPr>
              <a:t>k</a:t>
            </a:r>
            <a:r>
              <a:rPr lang="en-US" sz="2100" dirty="0" err="1">
                <a:latin typeface="Bookman Old Style" pitchFamily="18" charset="0"/>
              </a:rPr>
              <a:t>awasan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pengolahan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bahan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baku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pewarna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alami</a:t>
            </a:r>
            <a:r>
              <a:rPr lang="en-US" sz="2100" dirty="0">
                <a:latin typeface="Bookman Old Style" pitchFamily="18" charset="0"/>
              </a:rPr>
              <a:t> batik </a:t>
            </a:r>
            <a:r>
              <a:rPr lang="en-US" sz="2100" dirty="0" err="1">
                <a:latin typeface="Bookman Old Style" pitchFamily="18" charset="0"/>
              </a:rPr>
              <a:t>Jogja</a:t>
            </a:r>
            <a:r>
              <a:rPr lang="en-US" sz="2100" dirty="0">
                <a:latin typeface="Bookman Old Style" pitchFamily="18" charset="0"/>
              </a:rPr>
              <a:t>.</a:t>
            </a:r>
            <a:endParaRPr lang="id-ID" sz="21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89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834866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latin typeface="Bookman Old Style" pitchFamily="18" charset="0"/>
              </a:rPr>
              <a:t>KAWASAN BATIK </a:t>
            </a:r>
            <a:r>
              <a:rPr lang="en-US" sz="2400" b="1" dirty="0">
                <a:latin typeface="Bookman Old Style" pitchFamily="18" charset="0"/>
              </a:rPr>
              <a:t>JOGJA</a:t>
            </a:r>
            <a:r>
              <a:rPr lang="id-ID" sz="2400" b="1" dirty="0">
                <a:latin typeface="Bookman Old Style" pitchFamily="18" charset="0"/>
              </a:rPr>
              <a:t> (Pasal 3</a:t>
            </a:r>
            <a:r>
              <a:rPr lang="en-US" sz="2400" b="1" dirty="0">
                <a:latin typeface="Bookman Old Style" pitchFamily="18" charset="0"/>
              </a:rPr>
              <a:t>5</a:t>
            </a:r>
            <a:r>
              <a:rPr lang="id-ID" sz="2400" b="1" dirty="0">
                <a:latin typeface="Bookman Old Style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700"/>
            <a:ext cx="7886700" cy="3154680"/>
          </a:xfrm>
        </p:spPr>
        <p:txBody>
          <a:bodyPr>
            <a:normAutofit/>
          </a:bodyPr>
          <a:lstStyle/>
          <a:p>
            <a:pPr lvl="0" fontAlgn="base"/>
            <a:r>
              <a:rPr lang="id-ID" b="1" dirty="0" smtClean="0">
                <a:latin typeface="Bookman Old Style" pitchFamily="18" charset="0"/>
              </a:rPr>
              <a:t>Penyelenggara</a:t>
            </a:r>
            <a:r>
              <a:rPr lang="id-ID" dirty="0" smtClean="0">
                <a:latin typeface="Bookman Old Style" pitchFamily="18" charset="0"/>
              </a:rPr>
              <a:t> : </a:t>
            </a:r>
          </a:p>
          <a:p>
            <a:pPr lvl="1"/>
            <a:r>
              <a:rPr lang="en-US" sz="2100" dirty="0">
                <a:latin typeface="Bookman Old Style" pitchFamily="18" charset="0"/>
              </a:rPr>
              <a:t>OPD yang </a:t>
            </a:r>
            <a:r>
              <a:rPr lang="en-US" sz="2100" dirty="0" err="1">
                <a:latin typeface="Bookman Old Style" pitchFamily="18" charset="0"/>
              </a:rPr>
              <a:t>menyelenggarakan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urusan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pemerintahan</a:t>
            </a:r>
            <a:r>
              <a:rPr lang="en-US" sz="2100" dirty="0">
                <a:latin typeface="Bookman Old Style" pitchFamily="18" charset="0"/>
              </a:rPr>
              <a:t> di </a:t>
            </a:r>
            <a:r>
              <a:rPr lang="en-US" sz="2100" dirty="0" err="1">
                <a:latin typeface="Bookman Old Style" pitchFamily="18" charset="0"/>
              </a:rPr>
              <a:t>bidang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pekerjaan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umum</a:t>
            </a:r>
            <a:r>
              <a:rPr lang="en-US" sz="2100" dirty="0">
                <a:latin typeface="Bookman Old Style" pitchFamily="18" charset="0"/>
              </a:rPr>
              <a:t>, </a:t>
            </a:r>
            <a:r>
              <a:rPr lang="en-US" sz="2100" dirty="0" err="1">
                <a:latin typeface="Bookman Old Style" pitchFamily="18" charset="0"/>
              </a:rPr>
              <a:t>perindustrian</a:t>
            </a:r>
            <a:r>
              <a:rPr lang="en-US" sz="2100" dirty="0">
                <a:latin typeface="Bookman Old Style" pitchFamily="18" charset="0"/>
              </a:rPr>
              <a:t>, </a:t>
            </a:r>
            <a:r>
              <a:rPr lang="en-US" sz="2100" dirty="0" err="1">
                <a:latin typeface="Bookman Old Style" pitchFamily="18" charset="0"/>
              </a:rPr>
              <a:t>pertanian</a:t>
            </a:r>
            <a:r>
              <a:rPr lang="en-US" sz="2100" dirty="0">
                <a:latin typeface="Bookman Old Style" pitchFamily="18" charset="0"/>
              </a:rPr>
              <a:t>, </a:t>
            </a:r>
            <a:r>
              <a:rPr lang="en-US" sz="2100" dirty="0" err="1">
                <a:latin typeface="Bookman Old Style" pitchFamily="18" charset="0"/>
              </a:rPr>
              <a:t>perkebunan</a:t>
            </a:r>
            <a:r>
              <a:rPr lang="en-US" sz="2100" dirty="0">
                <a:latin typeface="Bookman Old Style" pitchFamily="18" charset="0"/>
              </a:rPr>
              <a:t>, </a:t>
            </a:r>
            <a:r>
              <a:rPr lang="en-US" sz="2100" dirty="0" err="1">
                <a:latin typeface="Bookman Old Style" pitchFamily="18" charset="0"/>
              </a:rPr>
              <a:t>kehutanan</a:t>
            </a:r>
            <a:r>
              <a:rPr lang="en-US" sz="2100" dirty="0">
                <a:latin typeface="Bookman Old Style" pitchFamily="18" charset="0"/>
              </a:rPr>
              <a:t>, </a:t>
            </a:r>
            <a:r>
              <a:rPr lang="id-ID" sz="2100" dirty="0">
                <a:latin typeface="Bookman Old Style" pitchFamily="18" charset="0"/>
              </a:rPr>
              <a:t>lingkungan hidup, P</a:t>
            </a:r>
            <a:r>
              <a:rPr lang="en-US" sz="2100" dirty="0" err="1">
                <a:latin typeface="Bookman Old Style" pitchFamily="18" charset="0"/>
              </a:rPr>
              <a:t>emerintah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Desa</a:t>
            </a:r>
            <a:r>
              <a:rPr lang="id-ID" sz="2100" dirty="0">
                <a:latin typeface="Bookman Old Style" pitchFamily="18" charset="0"/>
              </a:rPr>
              <a:t>, Kasultanan, dan Kadipaten.</a:t>
            </a:r>
          </a:p>
          <a:p>
            <a:pPr lvl="0" fontAlgn="base"/>
            <a:r>
              <a:rPr lang="id-ID" b="1" dirty="0" smtClean="0">
                <a:latin typeface="Bookman Old Style" pitchFamily="18" charset="0"/>
              </a:rPr>
              <a:t>Pelaksanaan:</a:t>
            </a:r>
          </a:p>
          <a:p>
            <a:pPr lvl="1"/>
            <a:r>
              <a:rPr lang="en-US" sz="2100" dirty="0" err="1">
                <a:latin typeface="Bookman Old Style" pitchFamily="18" charset="0"/>
              </a:rPr>
              <a:t>berpedoman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pada</a:t>
            </a:r>
            <a:r>
              <a:rPr lang="en-US" sz="2100" dirty="0">
                <a:latin typeface="Bookman Old Style" pitchFamily="18" charset="0"/>
              </a:rPr>
              <a:t> </a:t>
            </a:r>
            <a:r>
              <a:rPr lang="en-US" sz="2100" dirty="0" err="1">
                <a:latin typeface="Bookman Old Style" pitchFamily="18" charset="0"/>
              </a:rPr>
              <a:t>Rencana</a:t>
            </a:r>
            <a:r>
              <a:rPr lang="en-US" sz="2100" dirty="0">
                <a:latin typeface="Bookman Old Style" pitchFamily="18" charset="0"/>
              </a:rPr>
              <a:t>  Pembangunan  </a:t>
            </a:r>
            <a:r>
              <a:rPr lang="en-US" sz="2100" dirty="0" err="1">
                <a:latin typeface="Bookman Old Style" pitchFamily="18" charset="0"/>
              </a:rPr>
              <a:t>Industri</a:t>
            </a:r>
            <a:r>
              <a:rPr lang="en-US" sz="2100" dirty="0">
                <a:latin typeface="Bookman Old Style" pitchFamily="18" charset="0"/>
              </a:rPr>
              <a:t> Daerah Istimewa Yogyakarta.</a:t>
            </a:r>
            <a:endParaRPr lang="id-ID" sz="21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0153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794" y="261842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id-ID" sz="2700" b="1" dirty="0">
                <a:latin typeface="Bookman Old Style" pitchFamily="18" charset="0"/>
              </a:rPr>
              <a:t>PERAN DAN TANGGUNG JAWAB (Pasal 3</a:t>
            </a:r>
            <a:r>
              <a:rPr lang="en-US" sz="2700" b="1" dirty="0">
                <a:latin typeface="Bookman Old Style" pitchFamily="18" charset="0"/>
              </a:rPr>
              <a:t>6</a:t>
            </a:r>
            <a:r>
              <a:rPr lang="id-ID" sz="2700" b="1" dirty="0">
                <a:latin typeface="Bookman Old Style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009524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834866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latin typeface="Bookman Old Style" pitchFamily="18" charset="0"/>
              </a:rPr>
              <a:t>PERAN DAN TANGGUNG JAWAB (Pasal </a:t>
            </a:r>
            <a:r>
              <a:rPr lang="en-US" sz="2400" b="1" dirty="0">
                <a:latin typeface="Bookman Old Style" pitchFamily="18" charset="0"/>
              </a:rPr>
              <a:t>36 - 37</a:t>
            </a:r>
            <a:r>
              <a:rPr lang="id-ID" sz="2400" b="1" dirty="0">
                <a:latin typeface="Bookman Old Style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700"/>
            <a:ext cx="7886700" cy="3154680"/>
          </a:xfrm>
        </p:spPr>
        <p:txBody>
          <a:bodyPr>
            <a:noAutofit/>
          </a:bodyPr>
          <a:lstStyle/>
          <a:p>
            <a:pPr lvl="0" fontAlgn="base"/>
            <a:r>
              <a:rPr lang="id-ID" sz="1800" dirty="0">
                <a:latin typeface="Bookman Old Style" pitchFamily="18" charset="0"/>
              </a:rPr>
              <a:t>Kasultanan dan Kadipaten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sebagai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pusat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kebudayaan</a:t>
            </a:r>
            <a:r>
              <a:rPr lang="en-US" sz="1800" dirty="0">
                <a:latin typeface="Bookman Old Style" pitchFamily="18" charset="0"/>
              </a:rPr>
              <a:t> batik </a:t>
            </a:r>
            <a:r>
              <a:rPr lang="en-US" sz="1800" dirty="0" err="1">
                <a:latin typeface="Bookman Old Style" pitchFamily="18" charset="0"/>
              </a:rPr>
              <a:t>memiliki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peran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dan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tanggungjawab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dalam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melestarikan</a:t>
            </a:r>
            <a:r>
              <a:rPr lang="en-US" sz="1800" dirty="0">
                <a:latin typeface="Bookman Old Style" pitchFamily="18" charset="0"/>
              </a:rPr>
              <a:t> batik </a:t>
            </a:r>
            <a:r>
              <a:rPr lang="en-US" sz="1800" dirty="0" err="1">
                <a:latin typeface="Bookman Old Style" pitchFamily="18" charset="0"/>
              </a:rPr>
              <a:t>tradisional</a:t>
            </a:r>
            <a:r>
              <a:rPr lang="en-US" sz="1800" dirty="0">
                <a:latin typeface="Bookman Old Style" pitchFamily="18" charset="0"/>
              </a:rPr>
              <a:t>.</a:t>
            </a:r>
            <a:endParaRPr lang="id-ID" sz="1800" dirty="0">
              <a:latin typeface="Bookman Old Style" pitchFamily="18" charset="0"/>
            </a:endParaRPr>
          </a:p>
          <a:p>
            <a:pPr lvl="0" fontAlgn="base"/>
            <a:r>
              <a:rPr lang="id-ID" sz="1800" dirty="0">
                <a:latin typeface="Bookman Old Style" pitchFamily="18" charset="0"/>
              </a:rPr>
              <a:t>Kasultanan dan Kadipaten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memiliki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norma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khusus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terkait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penggunaan</a:t>
            </a:r>
            <a:r>
              <a:rPr lang="en-US" sz="1800" dirty="0">
                <a:latin typeface="Bookman Old Style" pitchFamily="18" charset="0"/>
              </a:rPr>
              <a:t> batik di </a:t>
            </a:r>
            <a:r>
              <a:rPr lang="en-US" sz="1800" dirty="0" err="1">
                <a:latin typeface="Bookman Old Style" pitchFamily="18" charset="0"/>
              </a:rPr>
              <a:t>lingkungan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masing-masing</a:t>
            </a:r>
            <a:r>
              <a:rPr lang="en-US" sz="1800" dirty="0">
                <a:latin typeface="Bookman Old Style" pitchFamily="18" charset="0"/>
              </a:rPr>
              <a:t>.</a:t>
            </a:r>
            <a:endParaRPr lang="id-ID" sz="1800" dirty="0">
              <a:latin typeface="Bookman Old Style" pitchFamily="18" charset="0"/>
            </a:endParaRPr>
          </a:p>
          <a:p>
            <a:pPr lvl="0" fontAlgn="base"/>
            <a:r>
              <a:rPr lang="en-US" sz="1800" dirty="0" err="1">
                <a:latin typeface="Bookman Old Style" pitchFamily="18" charset="0"/>
              </a:rPr>
              <a:t>Masyarakat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dapat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turut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berperan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serta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dalam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pemeliharaan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dan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pengembangan</a:t>
            </a:r>
            <a:r>
              <a:rPr lang="en-US" sz="1800" dirty="0">
                <a:latin typeface="Bookman Old Style" pitchFamily="18" charset="0"/>
              </a:rPr>
              <a:t> Batik </a:t>
            </a:r>
            <a:r>
              <a:rPr lang="en-US" sz="1800" dirty="0" err="1">
                <a:latin typeface="Bookman Old Style" pitchFamily="18" charset="0"/>
              </a:rPr>
              <a:t>Jogja</a:t>
            </a:r>
            <a:r>
              <a:rPr lang="en-US" sz="1800" dirty="0">
                <a:latin typeface="Bookman Old Style" pitchFamily="18" charset="0"/>
              </a:rPr>
              <a:t> yang </a:t>
            </a:r>
            <a:r>
              <a:rPr lang="en-US" sz="1800" dirty="0" err="1">
                <a:latin typeface="Bookman Old Style" pitchFamily="18" charset="0"/>
              </a:rPr>
              <a:t>berkembang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diluar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lingkungan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Kasultanan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dan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Kadipaten</a:t>
            </a:r>
            <a:r>
              <a:rPr lang="en-US" sz="1800" dirty="0">
                <a:latin typeface="Bookman Old Style" pitchFamily="18" charset="0"/>
              </a:rPr>
              <a:t>.</a:t>
            </a:r>
            <a:endParaRPr lang="id-ID" sz="1800" dirty="0">
              <a:latin typeface="Bookman Old Style" pitchFamily="18" charset="0"/>
            </a:endParaRPr>
          </a:p>
          <a:p>
            <a:r>
              <a:rPr lang="en-US" sz="1800" dirty="0" err="1">
                <a:latin typeface="Bookman Old Style" pitchFamily="18" charset="0"/>
              </a:rPr>
              <a:t>Kasultanan</a:t>
            </a:r>
            <a:r>
              <a:rPr lang="en-US" sz="1800" dirty="0">
                <a:latin typeface="Bookman Old Style" pitchFamily="18" charset="0"/>
              </a:rPr>
              <a:t>, </a:t>
            </a:r>
            <a:r>
              <a:rPr lang="en-US" sz="1800" dirty="0" err="1">
                <a:latin typeface="Bookman Old Style" pitchFamily="18" charset="0"/>
              </a:rPr>
              <a:t>Kadipaten</a:t>
            </a:r>
            <a:r>
              <a:rPr lang="en-US" sz="1800" dirty="0">
                <a:latin typeface="Bookman Old Style" pitchFamily="18" charset="0"/>
              </a:rPr>
              <a:t>, </a:t>
            </a:r>
            <a:r>
              <a:rPr lang="en-US" sz="1800" dirty="0" err="1">
                <a:latin typeface="Bookman Old Style" pitchFamily="18" charset="0"/>
              </a:rPr>
              <a:t>dan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masyarakat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saling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menghargai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dan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menghormati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peran</a:t>
            </a:r>
            <a:r>
              <a:rPr lang="en-US" sz="1800" dirty="0">
                <a:latin typeface="Bookman Old Style" pitchFamily="18" charset="0"/>
              </a:rPr>
              <a:t>, </a:t>
            </a:r>
            <a:r>
              <a:rPr lang="en-US" sz="1800" dirty="0" err="1">
                <a:latin typeface="Bookman Old Style" pitchFamily="18" charset="0"/>
              </a:rPr>
              <a:t>tanggungjawab</a:t>
            </a:r>
            <a:r>
              <a:rPr lang="en-US" sz="1800" dirty="0">
                <a:latin typeface="Bookman Old Style" pitchFamily="18" charset="0"/>
              </a:rPr>
              <a:t>, </a:t>
            </a:r>
            <a:r>
              <a:rPr lang="en-US" sz="1800" dirty="0" err="1">
                <a:latin typeface="Bookman Old Style" pitchFamily="18" charset="0"/>
              </a:rPr>
              <a:t>dan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norma</a:t>
            </a:r>
            <a:r>
              <a:rPr lang="en-US" sz="1800" dirty="0">
                <a:latin typeface="Bookman Old Style" pitchFamily="18" charset="0"/>
              </a:rPr>
              <a:t> yang </a:t>
            </a:r>
            <a:r>
              <a:rPr lang="en-US" sz="1800" dirty="0" err="1">
                <a:latin typeface="Bookman Old Style" pitchFamily="18" charset="0"/>
              </a:rPr>
              <a:t>berlaku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dalam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penggunaan</a:t>
            </a:r>
            <a:r>
              <a:rPr lang="en-US" sz="1800" dirty="0">
                <a:latin typeface="Bookman Old Style" pitchFamily="18" charset="0"/>
              </a:rPr>
              <a:t> batik</a:t>
            </a:r>
            <a:endParaRPr lang="id-ID" sz="1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4361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latin typeface="Bookman Old Style" pitchFamily="18" charset="0"/>
              </a:rPr>
              <a:t>KERJASAMA (</a:t>
            </a:r>
            <a:r>
              <a:rPr lang="en-US" sz="2400" b="1" dirty="0" err="1">
                <a:latin typeface="Bookman Old Style" pitchFamily="18" charset="0"/>
              </a:rPr>
              <a:t>Pasal</a:t>
            </a:r>
            <a:r>
              <a:rPr lang="en-US" sz="2400" b="1" dirty="0">
                <a:latin typeface="Bookman Old Style" pitchFamily="18" charset="0"/>
              </a:rPr>
              <a:t> 38)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500" dirty="0" err="1">
                <a:latin typeface="Bookman Old Style" pitchFamily="18" charset="0"/>
              </a:rPr>
              <a:t>Dilakukan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oleh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Pemerintah</a:t>
            </a:r>
            <a:r>
              <a:rPr lang="en-US" sz="1500" dirty="0">
                <a:latin typeface="Bookman Old Style" pitchFamily="18" charset="0"/>
              </a:rPr>
              <a:t> Daerah</a:t>
            </a:r>
          </a:p>
          <a:p>
            <a:r>
              <a:rPr lang="en-US" sz="1500" b="1" dirty="0" err="1">
                <a:latin typeface="Bookman Old Style" pitchFamily="18" charset="0"/>
              </a:rPr>
              <a:t>Meliputi</a:t>
            </a:r>
            <a:r>
              <a:rPr lang="en-US" sz="1500" dirty="0">
                <a:latin typeface="Bookman Old Style" pitchFamily="18" charset="0"/>
              </a:rPr>
              <a:t> :</a:t>
            </a:r>
          </a:p>
          <a:p>
            <a:pPr lvl="1">
              <a:buFont typeface="Wingdings" pitchFamily="2" charset="2"/>
              <a:buChar char="Ø"/>
            </a:pP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Kerja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sama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antar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daerah</a:t>
            </a:r>
            <a:r>
              <a:rPr lang="en-US" sz="1500" dirty="0">
                <a:latin typeface="Bookman Old Style" pitchFamily="18" charset="0"/>
              </a:rPr>
              <a:t>;</a:t>
            </a:r>
          </a:p>
          <a:p>
            <a:pPr lvl="1">
              <a:buFont typeface="Wingdings" pitchFamily="2" charset="2"/>
              <a:buChar char="Ø"/>
            </a:pPr>
            <a:r>
              <a:rPr lang="en-US" sz="1500" dirty="0" err="1">
                <a:latin typeface="Bookman Old Style" pitchFamily="18" charset="0"/>
              </a:rPr>
              <a:t>Kerja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sama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Pemerintah</a:t>
            </a:r>
            <a:r>
              <a:rPr lang="en-US" sz="1500" dirty="0">
                <a:latin typeface="Bookman Old Style" pitchFamily="18" charset="0"/>
              </a:rPr>
              <a:t> Daerah </a:t>
            </a:r>
            <a:r>
              <a:rPr lang="en-US" sz="1500" dirty="0" err="1">
                <a:latin typeface="Bookman Old Style" pitchFamily="18" charset="0"/>
              </a:rPr>
              <a:t>dengan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Balai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Besar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Kerajinan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dan</a:t>
            </a:r>
            <a:r>
              <a:rPr lang="en-US" sz="1500" dirty="0">
                <a:latin typeface="Bookman Old Style" pitchFamily="18" charset="0"/>
              </a:rPr>
              <a:t> Batik;</a:t>
            </a:r>
          </a:p>
          <a:p>
            <a:pPr lvl="1">
              <a:buFont typeface="Wingdings" pitchFamily="2" charset="2"/>
              <a:buChar char="Ø"/>
            </a:pPr>
            <a:r>
              <a:rPr lang="en-US" sz="1500" dirty="0" err="1">
                <a:latin typeface="Bookman Old Style" pitchFamily="18" charset="0"/>
              </a:rPr>
              <a:t>Kerja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sama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Pemerintah</a:t>
            </a:r>
            <a:r>
              <a:rPr lang="en-US" sz="1500" dirty="0">
                <a:latin typeface="Bookman Old Style" pitchFamily="18" charset="0"/>
              </a:rPr>
              <a:t> Daerah </a:t>
            </a:r>
            <a:r>
              <a:rPr lang="en-US" sz="1500" dirty="0" err="1">
                <a:latin typeface="Bookman Old Style" pitchFamily="18" charset="0"/>
              </a:rPr>
              <a:t>dengan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Pihak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ketiga</a:t>
            </a:r>
            <a:r>
              <a:rPr lang="en-US" sz="1500" dirty="0">
                <a:latin typeface="Bookman Old Style" pitchFamily="18" charset="0"/>
              </a:rPr>
              <a:t>;</a:t>
            </a:r>
          </a:p>
          <a:p>
            <a:pPr lvl="1">
              <a:buFont typeface="Wingdings" pitchFamily="2" charset="2"/>
              <a:buChar char="Ø"/>
            </a:pPr>
            <a:r>
              <a:rPr lang="en-US" sz="1500" dirty="0" err="1">
                <a:latin typeface="Bookman Old Style" pitchFamily="18" charset="0"/>
              </a:rPr>
              <a:t>Kerja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sama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Pemerintah</a:t>
            </a:r>
            <a:r>
              <a:rPr lang="en-US" sz="1500" dirty="0">
                <a:latin typeface="Bookman Old Style" pitchFamily="18" charset="0"/>
              </a:rPr>
              <a:t> Daerah </a:t>
            </a:r>
            <a:r>
              <a:rPr lang="en-US" sz="1500" dirty="0" err="1">
                <a:latin typeface="Bookman Old Style" pitchFamily="18" charset="0"/>
              </a:rPr>
              <a:t>dengan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Pihak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Luar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Negeri</a:t>
            </a:r>
            <a:r>
              <a:rPr lang="en-US" sz="1500" dirty="0">
                <a:latin typeface="Bookman Old Style" pitchFamily="18" charset="0"/>
              </a:rPr>
              <a:t>;</a:t>
            </a:r>
          </a:p>
          <a:p>
            <a:pPr lvl="1">
              <a:buFont typeface="Wingdings" pitchFamily="2" charset="2"/>
              <a:buChar char="Ø"/>
            </a:pPr>
            <a:r>
              <a:rPr lang="en-US" sz="1500" dirty="0" err="1">
                <a:latin typeface="Bookman Old Style" pitchFamily="18" charset="0"/>
              </a:rPr>
              <a:t>Kerja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sama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Pemerintah</a:t>
            </a:r>
            <a:r>
              <a:rPr lang="en-US" sz="1500" dirty="0">
                <a:latin typeface="Bookman Old Style" pitchFamily="18" charset="0"/>
              </a:rPr>
              <a:t> Daerah </a:t>
            </a:r>
            <a:r>
              <a:rPr lang="en-US" sz="1500" dirty="0" err="1">
                <a:latin typeface="Bookman Old Style" pitchFamily="18" charset="0"/>
              </a:rPr>
              <a:t>dengan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pemerintah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Kabupaten</a:t>
            </a:r>
            <a:r>
              <a:rPr lang="en-US" sz="1500" dirty="0">
                <a:latin typeface="Bookman Old Style" pitchFamily="18" charset="0"/>
              </a:rPr>
              <a:t> / Kota di </a:t>
            </a:r>
            <a:r>
              <a:rPr lang="en-US" sz="1500" dirty="0" err="1">
                <a:latin typeface="Bookman Old Style" pitchFamily="18" charset="0"/>
              </a:rPr>
              <a:t>wilayah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administrasi</a:t>
            </a:r>
            <a:r>
              <a:rPr lang="en-US" sz="1500" dirty="0">
                <a:latin typeface="Bookman Old Style" pitchFamily="18" charset="0"/>
              </a:rPr>
              <a:t> Daerah Istimewa Yogyakarta;</a:t>
            </a:r>
          </a:p>
          <a:p>
            <a:pPr lvl="1">
              <a:buFont typeface="Wingdings" pitchFamily="2" charset="2"/>
              <a:buChar char="Ø"/>
            </a:pPr>
            <a:r>
              <a:rPr lang="en-US" sz="1500" dirty="0" err="1">
                <a:latin typeface="Bookman Old Style" pitchFamily="18" charset="0"/>
              </a:rPr>
              <a:t>Kerja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sama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Pemerintah</a:t>
            </a:r>
            <a:r>
              <a:rPr lang="en-US" sz="1500" dirty="0">
                <a:latin typeface="Bookman Old Style" pitchFamily="18" charset="0"/>
              </a:rPr>
              <a:t> Daerah </a:t>
            </a:r>
            <a:r>
              <a:rPr lang="en-US" sz="1500" dirty="0" err="1">
                <a:latin typeface="Bookman Old Style" pitchFamily="18" charset="0"/>
              </a:rPr>
              <a:t>dengan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Pemerintah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Desa</a:t>
            </a:r>
            <a:r>
              <a:rPr lang="en-US" sz="1500" dirty="0">
                <a:latin typeface="Bookman Old Style" pitchFamily="18" charset="0"/>
              </a:rPr>
              <a:t> di </a:t>
            </a:r>
            <a:r>
              <a:rPr lang="en-US" sz="1500" dirty="0" err="1">
                <a:latin typeface="Bookman Old Style" pitchFamily="18" charset="0"/>
              </a:rPr>
              <a:t>wilayah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administrasi</a:t>
            </a:r>
            <a:r>
              <a:rPr lang="en-US" sz="1500" dirty="0">
                <a:latin typeface="Bookman Old Style" pitchFamily="18" charset="0"/>
              </a:rPr>
              <a:t> Daerah Istimewa Yogyakarta;</a:t>
            </a:r>
          </a:p>
          <a:p>
            <a:pPr lvl="1">
              <a:buFont typeface="Wingdings" pitchFamily="2" charset="2"/>
              <a:buChar char="Ø"/>
            </a:pPr>
            <a:r>
              <a:rPr lang="en-US" sz="1500" dirty="0" err="1">
                <a:latin typeface="Bookman Old Style" pitchFamily="18" charset="0"/>
              </a:rPr>
              <a:t>Kerja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sama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Pemerintah</a:t>
            </a:r>
            <a:r>
              <a:rPr lang="en-US" sz="1500" dirty="0">
                <a:latin typeface="Bookman Old Style" pitchFamily="18" charset="0"/>
              </a:rPr>
              <a:t> Daerah </a:t>
            </a:r>
            <a:r>
              <a:rPr lang="en-US" sz="1500" dirty="0" err="1">
                <a:latin typeface="Bookman Old Style" pitchFamily="18" charset="0"/>
              </a:rPr>
              <a:t>dengan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Kasultanan</a:t>
            </a:r>
            <a:r>
              <a:rPr lang="en-US" sz="1500" dirty="0">
                <a:latin typeface="Bookman Old Style" pitchFamily="18" charset="0"/>
              </a:rPr>
              <a:t>; </a:t>
            </a:r>
            <a:r>
              <a:rPr lang="en-US" sz="1500" dirty="0" err="1">
                <a:latin typeface="Bookman Old Style" pitchFamily="18" charset="0"/>
              </a:rPr>
              <a:t>dan</a:t>
            </a:r>
            <a:endParaRPr lang="en-US" sz="1500" dirty="0">
              <a:latin typeface="Bookman Old Style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1500" dirty="0" err="1">
                <a:latin typeface="Bookman Old Style" pitchFamily="18" charset="0"/>
              </a:rPr>
              <a:t>Kerja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sama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Pemerintah</a:t>
            </a:r>
            <a:r>
              <a:rPr lang="en-US" sz="1500" dirty="0">
                <a:latin typeface="Bookman Old Style" pitchFamily="18" charset="0"/>
              </a:rPr>
              <a:t> Daerah </a:t>
            </a:r>
            <a:r>
              <a:rPr lang="en-US" sz="1500" dirty="0" err="1">
                <a:latin typeface="Bookman Old Style" pitchFamily="18" charset="0"/>
              </a:rPr>
              <a:t>dengan</a:t>
            </a:r>
            <a:r>
              <a:rPr lang="en-US" sz="1500" dirty="0">
                <a:latin typeface="Bookman Old Style" pitchFamily="18" charset="0"/>
              </a:rPr>
              <a:t> </a:t>
            </a:r>
            <a:r>
              <a:rPr lang="en-US" sz="1500" dirty="0" err="1">
                <a:latin typeface="Bookman Old Style" pitchFamily="18" charset="0"/>
              </a:rPr>
              <a:t>Kadipaten</a:t>
            </a:r>
            <a:r>
              <a:rPr lang="en-US" sz="1500" dirty="0">
                <a:latin typeface="Bookman Old Style" pitchFamily="18" charset="0"/>
              </a:rPr>
              <a:t>.</a:t>
            </a:r>
          </a:p>
          <a:p>
            <a:pPr lvl="1">
              <a:buFont typeface="Wingdings" pitchFamily="2" charset="2"/>
              <a:buChar char="Ø"/>
            </a:pPr>
            <a:endParaRPr lang="en-US" sz="1500" dirty="0">
              <a:latin typeface="Bookman Old Style" pitchFamily="18" charset="0"/>
            </a:endParaRPr>
          </a:p>
          <a:p>
            <a:pPr marL="0" indent="0">
              <a:buNone/>
            </a:pPr>
            <a:endParaRPr lang="en-US" sz="15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47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>
                <a:latin typeface="Georgia" charset="0"/>
              </a:rPr>
              <a:t>Tujuan Pemajuan Kebudayaan</a:t>
            </a:r>
            <a:endParaRPr lang="en-US" sz="2800" b="1" dirty="0">
              <a:latin typeface="Georg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1484784"/>
            <a:ext cx="8712968" cy="5189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20"/>
            </a:pPr>
            <a:r>
              <a:rPr lang="id-ID" sz="2400" dirty="0" smtClean="0">
                <a:latin typeface="Georgia"/>
                <a:ea typeface="Calibri"/>
                <a:cs typeface="Georgia"/>
                <a:sym typeface="Calibri"/>
              </a:rPr>
              <a:t>Pemajuan Kebudayaan bertujuan untuk:</a:t>
            </a:r>
          </a:p>
          <a:p>
            <a:pPr marL="457200" lvl="0" indent="-45720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2220"/>
              <a:buFont typeface="+mj-lt"/>
              <a:buAutoNum type="arabicPeriod"/>
            </a:pPr>
            <a:r>
              <a:rPr lang="id-ID" sz="2400" dirty="0" smtClean="0">
                <a:latin typeface="Georgia"/>
                <a:ea typeface="Calibri"/>
                <a:cs typeface="Georgia"/>
                <a:sym typeface="Calibri"/>
              </a:rPr>
              <a:t>mengembangkan nilai-nilai luhur budaya bangsa;</a:t>
            </a:r>
          </a:p>
          <a:p>
            <a:pPr marL="457200" lvl="0" indent="-45720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2220"/>
              <a:buFont typeface="+mj-lt"/>
              <a:buAutoNum type="arabicPeriod"/>
            </a:pPr>
            <a:r>
              <a:rPr lang="id-ID" sz="2400" dirty="0" smtClean="0">
                <a:latin typeface="Georgia"/>
                <a:ea typeface="Calibri"/>
                <a:cs typeface="Georgia"/>
                <a:sym typeface="Calibri"/>
              </a:rPr>
              <a:t>memperkaya keragaman budaya;</a:t>
            </a:r>
            <a:endParaRPr lang="id-ID" sz="2400" dirty="0" smtClean="0">
              <a:latin typeface="Georgia"/>
              <a:cs typeface="Georgia"/>
            </a:endParaRPr>
          </a:p>
          <a:p>
            <a:pPr marL="457200" lvl="0" indent="-45720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2220"/>
              <a:buFont typeface="+mj-lt"/>
              <a:buAutoNum type="arabicPeriod"/>
            </a:pPr>
            <a:r>
              <a:rPr lang="id-ID" sz="2400" dirty="0" smtClean="0">
                <a:latin typeface="Georgia"/>
                <a:ea typeface="Calibri"/>
                <a:cs typeface="Georgia"/>
                <a:sym typeface="Calibri"/>
              </a:rPr>
              <a:t>memperteguh jati diri bangsa;</a:t>
            </a:r>
            <a:endParaRPr lang="id-ID" sz="2400" dirty="0" smtClean="0">
              <a:latin typeface="Georgia"/>
              <a:cs typeface="Georgia"/>
            </a:endParaRPr>
          </a:p>
          <a:p>
            <a:pPr marL="457200" lvl="0" indent="-45720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2220"/>
              <a:buFont typeface="+mj-lt"/>
              <a:buAutoNum type="arabicPeriod"/>
            </a:pPr>
            <a:r>
              <a:rPr lang="id-ID" sz="2400" dirty="0" smtClean="0">
                <a:latin typeface="Georgia"/>
                <a:ea typeface="Calibri"/>
                <a:cs typeface="Georgia"/>
                <a:sym typeface="Calibri"/>
              </a:rPr>
              <a:t>mencerdaskan kehidupan bangsa;</a:t>
            </a:r>
            <a:endParaRPr lang="id-ID" sz="2400" dirty="0" smtClean="0">
              <a:latin typeface="Georgia"/>
              <a:cs typeface="Georgia"/>
            </a:endParaRPr>
          </a:p>
          <a:p>
            <a:pPr marL="457200" lvl="0" indent="-45720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2220"/>
              <a:buFont typeface="+mj-lt"/>
              <a:buAutoNum type="arabicPeriod"/>
            </a:pPr>
            <a:r>
              <a:rPr lang="id-ID" sz="2400" dirty="0" smtClean="0">
                <a:latin typeface="Georgia"/>
                <a:ea typeface="Calibri"/>
                <a:cs typeface="Georgia"/>
                <a:sym typeface="Calibri"/>
              </a:rPr>
              <a:t>meningkatkan citra bangsa;</a:t>
            </a:r>
            <a:endParaRPr lang="id-ID" sz="2400" dirty="0" smtClean="0">
              <a:latin typeface="Georgia"/>
              <a:cs typeface="Georgia"/>
            </a:endParaRPr>
          </a:p>
          <a:p>
            <a:pPr marL="457200" lvl="0" indent="-45720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2220"/>
              <a:buFont typeface="+mj-lt"/>
              <a:buAutoNum type="arabicPeriod"/>
            </a:pPr>
            <a:r>
              <a:rPr lang="id-ID" sz="2400" dirty="0" smtClean="0">
                <a:latin typeface="Georgia"/>
                <a:ea typeface="Calibri"/>
                <a:cs typeface="Georgia"/>
                <a:sym typeface="Calibri"/>
              </a:rPr>
              <a:t>mewujudkan masyarakat madani;</a:t>
            </a:r>
            <a:endParaRPr lang="id-ID" sz="2400" dirty="0" smtClean="0">
              <a:latin typeface="Georgia"/>
              <a:cs typeface="Georgia"/>
            </a:endParaRPr>
          </a:p>
          <a:p>
            <a:pPr marL="457200" lvl="0" indent="-45720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2220"/>
              <a:buFont typeface="+mj-lt"/>
              <a:buAutoNum type="arabicPeriod"/>
            </a:pPr>
            <a:r>
              <a:rPr lang="id-ID" sz="2400" dirty="0" smtClean="0">
                <a:latin typeface="Georgia"/>
                <a:ea typeface="Calibri"/>
                <a:cs typeface="Georgia"/>
                <a:sym typeface="Calibri"/>
              </a:rPr>
              <a:t>meningkatkan kesejahteraan rakyat;</a:t>
            </a:r>
            <a:endParaRPr lang="id-ID" sz="2400" dirty="0" smtClean="0">
              <a:latin typeface="Georgia"/>
              <a:cs typeface="Georgia"/>
            </a:endParaRPr>
          </a:p>
          <a:p>
            <a:pPr marL="457200" lvl="0" indent="-45720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2220"/>
              <a:buFont typeface="+mj-lt"/>
              <a:buAutoNum type="arabicPeriod"/>
            </a:pPr>
            <a:r>
              <a:rPr lang="id-ID" sz="2400" dirty="0" smtClean="0">
                <a:latin typeface="Georgia"/>
                <a:ea typeface="Calibri"/>
                <a:cs typeface="Georgia"/>
                <a:sym typeface="Calibri"/>
              </a:rPr>
              <a:t>melestarikan warisan budaya bangsa; dan</a:t>
            </a:r>
          </a:p>
          <a:p>
            <a:pPr marL="457200" lvl="0" indent="-45720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2220"/>
              <a:buFont typeface="+mj-lt"/>
              <a:buAutoNum type="arabicPeriod"/>
            </a:pPr>
            <a:r>
              <a:rPr lang="id-ID" sz="2400" dirty="0" smtClean="0">
                <a:latin typeface="Georgia"/>
                <a:ea typeface="Calibri"/>
                <a:cs typeface="Georgia"/>
                <a:sym typeface="Calibri"/>
              </a:rPr>
              <a:t>mempengaruhi arah perkembangan peradaban dunia, sehingga Kebudayaan menjadi haluan pembangunan nasional</a:t>
            </a:r>
            <a:endParaRPr lang="id-ID" sz="24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6402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834866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latin typeface="Bookman Old Style" pitchFamily="18" charset="0"/>
              </a:rPr>
              <a:t>PENGHARGAAN (Pasal 3</a:t>
            </a:r>
            <a:r>
              <a:rPr lang="en-US" sz="2400" b="1" dirty="0">
                <a:latin typeface="Bookman Old Style" pitchFamily="18" charset="0"/>
              </a:rPr>
              <a:t>9</a:t>
            </a:r>
            <a:r>
              <a:rPr lang="id-ID" sz="2400" b="1" dirty="0">
                <a:latin typeface="Bookman Old Style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700"/>
            <a:ext cx="7886700" cy="3154680"/>
          </a:xfrm>
        </p:spPr>
        <p:txBody>
          <a:bodyPr>
            <a:normAutofit/>
          </a:bodyPr>
          <a:lstStyle/>
          <a:p>
            <a:pPr lvl="0" fontAlgn="base"/>
            <a:r>
              <a:rPr lang="id-ID" sz="2400" b="1" dirty="0">
                <a:latin typeface="Bookman Old Style" pitchFamily="18" charset="0"/>
              </a:rPr>
              <a:t>Diberikan kepada :</a:t>
            </a:r>
          </a:p>
          <a:p>
            <a:pPr lvl="1" fontAlgn="base"/>
            <a:r>
              <a:rPr lang="id-ID" sz="2400" dirty="0">
                <a:latin typeface="Bookman Old Style" pitchFamily="18" charset="0"/>
              </a:rPr>
              <a:t>Pelaku Batik yang berjasa dan/atau berprestasi luar biasa dalam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pemeliharaan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dan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pengembangan</a:t>
            </a:r>
            <a:r>
              <a:rPr lang="en-US" sz="2400" dirty="0">
                <a:latin typeface="Bookman Old Style" pitchFamily="18" charset="0"/>
              </a:rPr>
              <a:t> Batik </a:t>
            </a:r>
            <a:r>
              <a:rPr lang="en-US" sz="2400" dirty="0" err="1">
                <a:latin typeface="Bookman Old Style" pitchFamily="18" charset="0"/>
              </a:rPr>
              <a:t>Jogja</a:t>
            </a:r>
            <a:r>
              <a:rPr lang="en-US" sz="2400" dirty="0">
                <a:latin typeface="Bookman Old Style" pitchFamily="18" charset="0"/>
              </a:rPr>
              <a:t>.</a:t>
            </a:r>
            <a:endParaRPr lang="id-ID" sz="2400" dirty="0">
              <a:latin typeface="Bookman Old Style" pitchFamily="18" charset="0"/>
            </a:endParaRPr>
          </a:p>
          <a:p>
            <a:pPr lvl="0" fontAlgn="base"/>
            <a:r>
              <a:rPr lang="id-ID" sz="2400" b="1" dirty="0">
                <a:latin typeface="Bookman Old Style" pitchFamily="18" charset="0"/>
              </a:rPr>
              <a:t>Syarat : </a:t>
            </a:r>
          </a:p>
          <a:p>
            <a:pPr lvl="1" fontAlgn="base"/>
            <a:r>
              <a:rPr lang="id-ID" sz="2400" dirty="0">
                <a:latin typeface="Bookman Old Style" pitchFamily="18" charset="0"/>
              </a:rPr>
              <a:t>kriteria penerima penghargaan; </a:t>
            </a:r>
          </a:p>
          <a:p>
            <a:pPr lvl="1" fontAlgn="base"/>
            <a:r>
              <a:rPr lang="id-ID" sz="2400" dirty="0">
                <a:latin typeface="Bookman Old Style" pitchFamily="18" charset="0"/>
              </a:rPr>
              <a:t>penetapan penghargaan</a:t>
            </a:r>
            <a:r>
              <a:rPr lang="en-ID" sz="2400" dirty="0">
                <a:latin typeface="Bookman Old Style" pitchFamily="18" charset="0"/>
              </a:rPr>
              <a:t>.</a:t>
            </a:r>
            <a:endParaRPr lang="id-ID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194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834866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latin typeface="Bookman Old Style" pitchFamily="18" charset="0"/>
              </a:rPr>
              <a:t>PENDANAAN (Pasal </a:t>
            </a:r>
            <a:r>
              <a:rPr lang="en-US" sz="2400" b="1" dirty="0">
                <a:latin typeface="Bookman Old Style" pitchFamily="18" charset="0"/>
              </a:rPr>
              <a:t>40</a:t>
            </a:r>
            <a:r>
              <a:rPr lang="id-ID" sz="2400" b="1" dirty="0">
                <a:latin typeface="Bookman Old Style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700"/>
            <a:ext cx="7886700" cy="3154680"/>
          </a:xfrm>
        </p:spPr>
        <p:txBody>
          <a:bodyPr>
            <a:normAutofit/>
          </a:bodyPr>
          <a:lstStyle/>
          <a:p>
            <a:pPr lvl="0" fontAlgn="base"/>
            <a:r>
              <a:rPr lang="id-ID" sz="2475" b="1" dirty="0"/>
              <a:t>Sumber:</a:t>
            </a:r>
          </a:p>
          <a:p>
            <a:pPr lvl="1" fontAlgn="base"/>
            <a:r>
              <a:rPr lang="en-US" sz="2475" dirty="0" err="1"/>
              <a:t>Anggaran</a:t>
            </a:r>
            <a:r>
              <a:rPr lang="en-US" sz="2475" dirty="0"/>
              <a:t> </a:t>
            </a:r>
            <a:r>
              <a:rPr lang="en-US" sz="2475" dirty="0" err="1"/>
              <a:t>Pendapatan</a:t>
            </a:r>
            <a:r>
              <a:rPr lang="en-US" sz="2475" dirty="0"/>
              <a:t> </a:t>
            </a:r>
            <a:r>
              <a:rPr lang="en-US" sz="2475" dirty="0" err="1"/>
              <a:t>dan</a:t>
            </a:r>
            <a:r>
              <a:rPr lang="en-US" sz="2475" dirty="0"/>
              <a:t> </a:t>
            </a:r>
            <a:r>
              <a:rPr lang="en-US" sz="2475" dirty="0" err="1"/>
              <a:t>Belanja</a:t>
            </a:r>
            <a:r>
              <a:rPr lang="en-US" sz="2475" dirty="0"/>
              <a:t> Daerah; </a:t>
            </a:r>
            <a:r>
              <a:rPr lang="en-US" sz="2475" dirty="0" err="1"/>
              <a:t>dan</a:t>
            </a:r>
            <a:endParaRPr lang="id-ID" sz="2475" dirty="0"/>
          </a:p>
          <a:p>
            <a:pPr lvl="1" fontAlgn="base"/>
            <a:r>
              <a:rPr lang="en-US" sz="2475" dirty="0" err="1"/>
              <a:t>Sumber</a:t>
            </a:r>
            <a:r>
              <a:rPr lang="en-US" sz="2475" dirty="0"/>
              <a:t> </a:t>
            </a:r>
            <a:r>
              <a:rPr lang="en-US" sz="2475" dirty="0" err="1"/>
              <a:t>dana</a:t>
            </a:r>
            <a:r>
              <a:rPr lang="en-US" sz="2475" dirty="0"/>
              <a:t> lain yang </a:t>
            </a:r>
            <a:r>
              <a:rPr lang="en-US" sz="2475" dirty="0" err="1"/>
              <a:t>sah</a:t>
            </a:r>
            <a:r>
              <a:rPr lang="en-US" sz="2475" dirty="0"/>
              <a:t> </a:t>
            </a:r>
            <a:r>
              <a:rPr lang="en-US" sz="2475" dirty="0" err="1"/>
              <a:t>dan</a:t>
            </a:r>
            <a:r>
              <a:rPr lang="en-US" sz="2475" dirty="0"/>
              <a:t> </a:t>
            </a:r>
            <a:r>
              <a:rPr lang="en-US" sz="2475" dirty="0" err="1"/>
              <a:t>tidak</a:t>
            </a:r>
            <a:r>
              <a:rPr lang="en-US" sz="2475" dirty="0"/>
              <a:t> </a:t>
            </a:r>
            <a:r>
              <a:rPr lang="en-US" sz="2475" dirty="0" err="1"/>
              <a:t>mengikat</a:t>
            </a:r>
            <a:r>
              <a:rPr lang="en-US" sz="2475" dirty="0"/>
              <a:t>.</a:t>
            </a:r>
            <a:endParaRPr lang="id-ID" sz="2475" dirty="0"/>
          </a:p>
        </p:txBody>
      </p:sp>
    </p:spTree>
    <p:extLst>
      <p:ext uri="{BB962C8B-B14F-4D97-AF65-F5344CB8AC3E}">
        <p14:creationId xmlns:p14="http://schemas.microsoft.com/office/powerpoint/2010/main" val="221797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12968" cy="922114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>
                <a:latin typeface="Georgia" charset="0"/>
              </a:rPr>
              <a:t>Obyek Pemajuan Kebudayaan</a:t>
            </a:r>
            <a:endParaRPr lang="en-US" sz="2800" b="1" dirty="0">
              <a:latin typeface="Georgia" pitchFamily="18" charset="0"/>
            </a:endParaRPr>
          </a:p>
        </p:txBody>
      </p:sp>
      <p:grpSp>
        <p:nvGrpSpPr>
          <p:cNvPr id="10" name="Shape 208"/>
          <p:cNvGrpSpPr/>
          <p:nvPr/>
        </p:nvGrpSpPr>
        <p:grpSpPr>
          <a:xfrm>
            <a:off x="179512" y="1484784"/>
            <a:ext cx="8712968" cy="5040560"/>
            <a:chOff x="1406040" y="-55846"/>
            <a:chExt cx="9379919" cy="5140892"/>
          </a:xfrm>
        </p:grpSpPr>
        <p:sp>
          <p:nvSpPr>
            <p:cNvPr id="11" name="Shape 209"/>
            <p:cNvSpPr/>
            <p:nvPr/>
          </p:nvSpPr>
          <p:spPr>
            <a:xfrm>
              <a:off x="5235878" y="3401530"/>
              <a:ext cx="1720243" cy="1683516"/>
            </a:xfrm>
            <a:prstGeom prst="ellipse">
              <a:avLst/>
            </a:prstGeom>
            <a:solidFill>
              <a:srgbClr val="CA933A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12" name="Shape 210"/>
            <p:cNvSpPr txBox="1"/>
            <p:nvPr/>
          </p:nvSpPr>
          <p:spPr>
            <a:xfrm>
              <a:off x="5204520" y="3542778"/>
              <a:ext cx="1782960" cy="11904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875" tIns="8875" rIns="8875" bIns="88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id-ID" sz="1600" b="1" dirty="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OBJEK PEMAJUAN KEBUDAYAAN</a:t>
              </a:r>
              <a:endParaRPr sz="1600" b="1" dirty="0">
                <a:latin typeface="Georgia"/>
                <a:cs typeface="Georgia"/>
              </a:endParaRPr>
            </a:p>
          </p:txBody>
        </p:sp>
        <p:sp>
          <p:nvSpPr>
            <p:cNvPr id="13" name="Shape 211"/>
            <p:cNvSpPr/>
            <p:nvPr/>
          </p:nvSpPr>
          <p:spPr>
            <a:xfrm rot="10800000">
              <a:off x="2144584" y="4035772"/>
              <a:ext cx="2921272" cy="415032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613B1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14" name="Shape 212"/>
            <p:cNvSpPr/>
            <p:nvPr/>
          </p:nvSpPr>
          <p:spPr>
            <a:xfrm>
              <a:off x="1406040" y="3835537"/>
              <a:ext cx="1477088" cy="815501"/>
            </a:xfrm>
            <a:prstGeom prst="roundRect">
              <a:avLst>
                <a:gd name="adj" fmla="val 10000"/>
              </a:avLst>
            </a:prstGeom>
            <a:solidFill>
              <a:srgbClr val="613B1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15" name="Shape 213"/>
            <p:cNvSpPr txBox="1"/>
            <p:nvPr/>
          </p:nvSpPr>
          <p:spPr>
            <a:xfrm>
              <a:off x="1429925" y="3859422"/>
              <a:ext cx="1429318" cy="7677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id-ID" sz="130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TRADISI LISAN</a:t>
              </a:r>
              <a:endParaRPr sz="1300">
                <a:latin typeface="Georgia"/>
                <a:cs typeface="Georgia"/>
              </a:endParaRPr>
            </a:p>
          </p:txBody>
        </p:sp>
        <p:sp>
          <p:nvSpPr>
            <p:cNvPr id="16" name="Shape 214"/>
            <p:cNvSpPr/>
            <p:nvPr/>
          </p:nvSpPr>
          <p:spPr>
            <a:xfrm rot="-9600000">
              <a:off x="2294734" y="3184233"/>
              <a:ext cx="2923361" cy="415032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615C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17" name="Shape 215"/>
            <p:cNvSpPr/>
            <p:nvPr/>
          </p:nvSpPr>
          <p:spPr>
            <a:xfrm>
              <a:off x="1644340" y="2484074"/>
              <a:ext cx="1477088" cy="815501"/>
            </a:xfrm>
            <a:prstGeom prst="roundRect">
              <a:avLst>
                <a:gd name="adj" fmla="val 10000"/>
              </a:avLst>
            </a:prstGeom>
            <a:solidFill>
              <a:srgbClr val="615C1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18" name="Shape 216"/>
            <p:cNvSpPr txBox="1"/>
            <p:nvPr/>
          </p:nvSpPr>
          <p:spPr>
            <a:xfrm>
              <a:off x="1668225" y="2507959"/>
              <a:ext cx="1429318" cy="7677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id-ID" sz="130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MANUSKRIP</a:t>
              </a:r>
              <a:endParaRPr sz="1300">
                <a:latin typeface="Georgia"/>
                <a:cs typeface="Georgia"/>
              </a:endParaRPr>
            </a:p>
          </p:txBody>
        </p:sp>
        <p:sp>
          <p:nvSpPr>
            <p:cNvPr id="19" name="Shape 217"/>
            <p:cNvSpPr/>
            <p:nvPr/>
          </p:nvSpPr>
          <p:spPr>
            <a:xfrm rot="-8400000">
              <a:off x="2726461" y="2437078"/>
              <a:ext cx="2928579" cy="415032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496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20" name="Shape 218"/>
            <p:cNvSpPr/>
            <p:nvPr/>
          </p:nvSpPr>
          <p:spPr>
            <a:xfrm>
              <a:off x="2330496" y="1295616"/>
              <a:ext cx="1477088" cy="815501"/>
            </a:xfrm>
            <a:prstGeom prst="roundRect">
              <a:avLst>
                <a:gd name="adj" fmla="val 10000"/>
              </a:avLst>
            </a:prstGeom>
            <a:solidFill>
              <a:srgbClr val="49611A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21" name="Shape 219"/>
            <p:cNvSpPr txBox="1"/>
            <p:nvPr/>
          </p:nvSpPr>
          <p:spPr>
            <a:xfrm>
              <a:off x="2354381" y="1319501"/>
              <a:ext cx="1429318" cy="7677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id-ID" sz="1300" dirty="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ADAT ISTIADAT</a:t>
              </a:r>
              <a:endParaRPr sz="1300" dirty="0">
                <a:latin typeface="Georgia"/>
                <a:cs typeface="Georgia"/>
              </a:endParaRPr>
            </a:p>
          </p:txBody>
        </p:sp>
        <p:sp>
          <p:nvSpPr>
            <p:cNvPr id="22" name="Shape 220"/>
            <p:cNvSpPr/>
            <p:nvPr/>
          </p:nvSpPr>
          <p:spPr>
            <a:xfrm rot="-7200000">
              <a:off x="3386694" y="1884375"/>
              <a:ext cx="2934391" cy="415032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2E6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23" name="Shape 221"/>
            <p:cNvSpPr/>
            <p:nvPr/>
          </p:nvSpPr>
          <p:spPr>
            <a:xfrm>
              <a:off x="3381748" y="413511"/>
              <a:ext cx="1477088" cy="815501"/>
            </a:xfrm>
            <a:prstGeom prst="roundRect">
              <a:avLst>
                <a:gd name="adj" fmla="val 10000"/>
              </a:avLst>
            </a:prstGeom>
            <a:solidFill>
              <a:srgbClr val="2E611F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24" name="Shape 222"/>
            <p:cNvSpPr txBox="1"/>
            <p:nvPr/>
          </p:nvSpPr>
          <p:spPr>
            <a:xfrm>
              <a:off x="3405633" y="437396"/>
              <a:ext cx="1429318" cy="7677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id-ID" sz="1300" dirty="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RITUS</a:t>
              </a:r>
              <a:endParaRPr sz="1300" dirty="0">
                <a:latin typeface="Georgia"/>
                <a:cs typeface="Georgia"/>
              </a:endParaRPr>
            </a:p>
          </p:txBody>
        </p:sp>
        <p:sp>
          <p:nvSpPr>
            <p:cNvPr id="25" name="Shape 223"/>
            <p:cNvSpPr/>
            <p:nvPr/>
          </p:nvSpPr>
          <p:spPr>
            <a:xfrm rot="-6000000">
              <a:off x="4195884" y="1591129"/>
              <a:ext cx="2938118" cy="415032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236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26" name="Shape 224"/>
            <p:cNvSpPr/>
            <p:nvPr/>
          </p:nvSpPr>
          <p:spPr>
            <a:xfrm>
              <a:off x="4671299" y="-55846"/>
              <a:ext cx="1477088" cy="815501"/>
            </a:xfrm>
            <a:prstGeom prst="roundRect">
              <a:avLst>
                <a:gd name="adj" fmla="val 10000"/>
              </a:avLst>
            </a:prstGeom>
            <a:solidFill>
              <a:srgbClr val="23612F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27" name="Shape 225"/>
            <p:cNvSpPr txBox="1"/>
            <p:nvPr/>
          </p:nvSpPr>
          <p:spPr>
            <a:xfrm>
              <a:off x="4695184" y="-31961"/>
              <a:ext cx="1429318" cy="7677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id-ID" sz="1300" dirty="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PENGETAHUAN TRADISIONAL</a:t>
              </a:r>
              <a:endParaRPr sz="1300" dirty="0">
                <a:latin typeface="Georgia"/>
                <a:cs typeface="Georgia"/>
              </a:endParaRPr>
            </a:p>
          </p:txBody>
        </p:sp>
        <p:sp>
          <p:nvSpPr>
            <p:cNvPr id="28" name="Shape 226"/>
            <p:cNvSpPr/>
            <p:nvPr/>
          </p:nvSpPr>
          <p:spPr>
            <a:xfrm rot="-4800000">
              <a:off x="5057997" y="1591129"/>
              <a:ext cx="2938118" cy="415032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2861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29" name="Shape 227"/>
            <p:cNvSpPr/>
            <p:nvPr/>
          </p:nvSpPr>
          <p:spPr>
            <a:xfrm>
              <a:off x="6043612" y="-55846"/>
              <a:ext cx="1477088" cy="815501"/>
            </a:xfrm>
            <a:prstGeom prst="roundRect">
              <a:avLst>
                <a:gd name="adj" fmla="val 10000"/>
              </a:avLst>
            </a:prstGeom>
            <a:solidFill>
              <a:srgbClr val="286149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30" name="Shape 228"/>
            <p:cNvSpPr txBox="1"/>
            <p:nvPr/>
          </p:nvSpPr>
          <p:spPr>
            <a:xfrm>
              <a:off x="6067497" y="-31961"/>
              <a:ext cx="1429318" cy="7677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id-ID" sz="130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TEKNOLOGI TRADISIONAL</a:t>
              </a:r>
              <a:endParaRPr sz="1300">
                <a:latin typeface="Georgia"/>
                <a:cs typeface="Georgia"/>
              </a:endParaRPr>
            </a:p>
          </p:txBody>
        </p:sp>
        <p:sp>
          <p:nvSpPr>
            <p:cNvPr id="31" name="Shape 229"/>
            <p:cNvSpPr/>
            <p:nvPr/>
          </p:nvSpPr>
          <p:spPr>
            <a:xfrm rot="-3600000">
              <a:off x="5870913" y="1884375"/>
              <a:ext cx="2934391" cy="415032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2D5F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32" name="Shape 230"/>
            <p:cNvSpPr/>
            <p:nvPr/>
          </p:nvSpPr>
          <p:spPr>
            <a:xfrm>
              <a:off x="7448391" y="413511"/>
              <a:ext cx="1477088" cy="815501"/>
            </a:xfrm>
            <a:prstGeom prst="roundRect">
              <a:avLst>
                <a:gd name="adj" fmla="val 10000"/>
              </a:avLst>
            </a:prstGeom>
            <a:solidFill>
              <a:srgbClr val="2D5F6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33" name="Shape 231"/>
            <p:cNvSpPr txBox="1"/>
            <p:nvPr/>
          </p:nvSpPr>
          <p:spPr>
            <a:xfrm>
              <a:off x="7357048" y="437396"/>
              <a:ext cx="1429318" cy="7677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id-ID" sz="130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SENI</a:t>
              </a:r>
              <a:endParaRPr sz="1300">
                <a:latin typeface="Georgia"/>
                <a:cs typeface="Georgia"/>
              </a:endParaRPr>
            </a:p>
          </p:txBody>
        </p:sp>
        <p:sp>
          <p:nvSpPr>
            <p:cNvPr id="34" name="Shape 232"/>
            <p:cNvSpPr/>
            <p:nvPr/>
          </p:nvSpPr>
          <p:spPr>
            <a:xfrm rot="-2400000">
              <a:off x="6536959" y="2437078"/>
              <a:ext cx="2928579" cy="415032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324C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35" name="Shape 233"/>
            <p:cNvSpPr/>
            <p:nvPr/>
          </p:nvSpPr>
          <p:spPr>
            <a:xfrm>
              <a:off x="8384415" y="1295616"/>
              <a:ext cx="1477088" cy="815501"/>
            </a:xfrm>
            <a:prstGeom prst="roundRect">
              <a:avLst>
                <a:gd name="adj" fmla="val 10000"/>
              </a:avLst>
            </a:prstGeom>
            <a:solidFill>
              <a:srgbClr val="324C5F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36" name="Shape 234"/>
            <p:cNvSpPr txBox="1"/>
            <p:nvPr/>
          </p:nvSpPr>
          <p:spPr>
            <a:xfrm>
              <a:off x="8408300" y="1319501"/>
              <a:ext cx="1429318" cy="7677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id-ID" sz="130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BAHASA</a:t>
              </a:r>
              <a:endParaRPr sz="1300">
                <a:latin typeface="Georgia"/>
                <a:cs typeface="Georgia"/>
              </a:endParaRPr>
            </a:p>
          </p:txBody>
        </p:sp>
        <p:sp>
          <p:nvSpPr>
            <p:cNvPr id="37" name="Shape 235"/>
            <p:cNvSpPr/>
            <p:nvPr/>
          </p:nvSpPr>
          <p:spPr>
            <a:xfrm rot="-1200000">
              <a:off x="6973904" y="3184233"/>
              <a:ext cx="2923361" cy="415032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373F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38" name="Shape 236"/>
            <p:cNvSpPr/>
            <p:nvPr/>
          </p:nvSpPr>
          <p:spPr>
            <a:xfrm>
              <a:off x="9070571" y="2484074"/>
              <a:ext cx="1477088" cy="815501"/>
            </a:xfrm>
            <a:prstGeom prst="roundRect">
              <a:avLst>
                <a:gd name="adj" fmla="val 10000"/>
              </a:avLst>
            </a:prstGeom>
            <a:solidFill>
              <a:srgbClr val="373F5E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39" name="Shape 237"/>
            <p:cNvSpPr txBox="1"/>
            <p:nvPr/>
          </p:nvSpPr>
          <p:spPr>
            <a:xfrm>
              <a:off x="9094456" y="2507959"/>
              <a:ext cx="1429318" cy="7677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id-ID" sz="130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PERMAINAN RAKYAT</a:t>
              </a:r>
              <a:endParaRPr sz="1300">
                <a:latin typeface="Georgia"/>
                <a:cs typeface="Georgia"/>
              </a:endParaRPr>
            </a:p>
          </p:txBody>
        </p:sp>
        <p:sp>
          <p:nvSpPr>
            <p:cNvPr id="40" name="Shape 238"/>
            <p:cNvSpPr/>
            <p:nvPr/>
          </p:nvSpPr>
          <p:spPr>
            <a:xfrm>
              <a:off x="7126142" y="4035772"/>
              <a:ext cx="2921272" cy="415032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453D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41" name="Shape 239"/>
            <p:cNvSpPr/>
            <p:nvPr/>
          </p:nvSpPr>
          <p:spPr>
            <a:xfrm>
              <a:off x="9308871" y="3835537"/>
              <a:ext cx="1477088" cy="815501"/>
            </a:xfrm>
            <a:prstGeom prst="roundRect">
              <a:avLst>
                <a:gd name="adj" fmla="val 10000"/>
              </a:avLst>
            </a:prstGeom>
            <a:solidFill>
              <a:srgbClr val="453D5D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Georgia"/>
                <a:cs typeface="Georgia"/>
              </a:endParaRPr>
            </a:p>
          </p:txBody>
        </p:sp>
        <p:sp>
          <p:nvSpPr>
            <p:cNvPr id="42" name="Shape 240"/>
            <p:cNvSpPr txBox="1"/>
            <p:nvPr/>
          </p:nvSpPr>
          <p:spPr>
            <a:xfrm>
              <a:off x="9332756" y="3859422"/>
              <a:ext cx="1429318" cy="7677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id-ID" sz="130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OLAHRAGA TRADISIONAL</a:t>
              </a:r>
              <a:endParaRPr sz="1300"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132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12968" cy="922114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 smtClean="0">
                <a:latin typeface="Georgia" charset="0"/>
              </a:rPr>
              <a:t>Objek Kebudayaan (Versi Perdais)</a:t>
            </a:r>
            <a:endParaRPr lang="en-US" sz="3200" b="1" dirty="0">
              <a:latin typeface="Georgia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51520" y="1340768"/>
            <a:ext cx="8712968" cy="4937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19100" indent="-3825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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1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4888" indent="-2555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Arial" charset="0"/>
              <a:buChar char="○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9525" indent="-2365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D89A4"/>
              </a:buClr>
              <a:buSzPct val="9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90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" indent="0">
              <a:buNone/>
            </a:pPr>
            <a:r>
              <a:rPr lang="id-ID" sz="2800" dirty="0" smtClean="0">
                <a:latin typeface="Georgia"/>
                <a:cs typeface="Georgia"/>
              </a:rPr>
              <a:t>Merupakan hasil cipta, rasa, karsa, dan karya masyarakat Daerah Istimewa Yogyakarta </a:t>
            </a:r>
          </a:p>
          <a:p>
            <a:r>
              <a:rPr lang="id-ID" sz="2800" dirty="0" smtClean="0">
                <a:latin typeface="Georgia"/>
                <a:cs typeface="Georgia"/>
              </a:rPr>
              <a:t>nilai-nilai budaya</a:t>
            </a:r>
          </a:p>
          <a:p>
            <a:r>
              <a:rPr lang="id-ID" sz="2800" dirty="0" smtClean="0">
                <a:latin typeface="Georgia"/>
                <a:cs typeface="Georgia"/>
              </a:rPr>
              <a:t>pengetahuan dan teknologi</a:t>
            </a:r>
          </a:p>
          <a:p>
            <a:r>
              <a:rPr lang="id-ID" sz="2800" dirty="0" smtClean="0">
                <a:latin typeface="Georgia"/>
                <a:cs typeface="Georgia"/>
              </a:rPr>
              <a:t>bahasa</a:t>
            </a:r>
          </a:p>
          <a:p>
            <a:r>
              <a:rPr lang="id-ID" sz="2800" dirty="0" smtClean="0">
                <a:latin typeface="Georgia"/>
                <a:cs typeface="Georgia"/>
              </a:rPr>
              <a:t>adat istiadat </a:t>
            </a:r>
          </a:p>
          <a:p>
            <a:r>
              <a:rPr lang="id-ID" sz="2800" dirty="0" smtClean="0">
                <a:latin typeface="Georgia"/>
                <a:cs typeface="Georgia"/>
              </a:rPr>
              <a:t>tradisi luhur</a:t>
            </a:r>
          </a:p>
          <a:p>
            <a:r>
              <a:rPr lang="id-ID" sz="2800" dirty="0" smtClean="0">
                <a:latin typeface="Georgia"/>
                <a:cs typeface="Georgia"/>
              </a:rPr>
              <a:t>benda </a:t>
            </a:r>
          </a:p>
          <a:p>
            <a:r>
              <a:rPr lang="id-ID" sz="2800" dirty="0" smtClean="0">
                <a:latin typeface="Georgia"/>
                <a:cs typeface="Georgia"/>
              </a:rPr>
              <a:t>seni</a:t>
            </a:r>
            <a:endParaRPr lang="id-ID" sz="28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5336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12968" cy="922114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>
                <a:latin typeface="Georgia" charset="0"/>
              </a:rPr>
              <a:t>Multi Penandaan</a:t>
            </a:r>
            <a:endParaRPr lang="en-US" sz="2800" b="1" dirty="0">
              <a:latin typeface="Georgia" pitchFamily="18" charset="0"/>
            </a:endParaRPr>
          </a:p>
        </p:txBody>
      </p:sp>
      <p:sp>
        <p:nvSpPr>
          <p:cNvPr id="10" name="Shape 324"/>
          <p:cNvSpPr txBox="1"/>
          <p:nvPr/>
        </p:nvSpPr>
        <p:spPr>
          <a:xfrm>
            <a:off x="179512" y="1295400"/>
            <a:ext cx="3888432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1600"/>
              <a:buFont typeface="Arial"/>
              <a:buNone/>
            </a:pPr>
            <a:r>
              <a:rPr lang="id-ID" sz="1600" dirty="0" smtClean="0">
                <a:latin typeface="Georgia"/>
                <a:ea typeface="Calibri"/>
                <a:cs typeface="Georgia"/>
                <a:sym typeface="Calibri"/>
              </a:rPr>
              <a:t>Kain Batik Yogyakarta:</a:t>
            </a:r>
            <a:endParaRPr lang="id-ID" dirty="0" smtClean="0">
              <a:latin typeface="Georgia"/>
              <a:cs typeface="Georgia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ts val="1600"/>
              <a:buFont typeface="Arial"/>
              <a:buChar char="•"/>
            </a:pPr>
            <a:r>
              <a:rPr lang="id-ID" sz="1600" dirty="0" smtClean="0">
                <a:latin typeface="Georgia"/>
                <a:ea typeface="Calibri"/>
                <a:cs typeface="Georgia"/>
                <a:sym typeface="Calibri"/>
              </a:rPr>
              <a:t>Bagian dari </a:t>
            </a:r>
            <a:r>
              <a:rPr lang="id-ID" sz="1600" i="1" dirty="0" smtClean="0">
                <a:latin typeface="Georgia"/>
                <a:ea typeface="Calibri"/>
                <a:cs typeface="Georgia"/>
                <a:sym typeface="Calibri"/>
              </a:rPr>
              <a:t>adat istiadat</a:t>
            </a:r>
            <a:r>
              <a:rPr lang="id-ID" sz="1600" dirty="0" smtClean="0">
                <a:latin typeface="Georgia"/>
                <a:ea typeface="Calibri"/>
                <a:cs typeface="Georgia"/>
                <a:sym typeface="Calibri"/>
              </a:rPr>
              <a:t>, yakni bila kain Batik dilihat dari segi cara penggunaannya sebagai syarat untuk naik ke makam Imogiri.</a:t>
            </a:r>
            <a:endParaRPr lang="id-ID" dirty="0" smtClean="0">
              <a:latin typeface="Georgia"/>
              <a:cs typeface="Georgia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ts val="1600"/>
              <a:buFont typeface="Arial"/>
              <a:buChar char="•"/>
            </a:pPr>
            <a:r>
              <a:rPr lang="id-ID" sz="1600" dirty="0" smtClean="0">
                <a:latin typeface="Georgia"/>
                <a:ea typeface="Calibri"/>
                <a:cs typeface="Georgia"/>
                <a:sym typeface="Calibri"/>
              </a:rPr>
              <a:t>Bagian dari </a:t>
            </a:r>
            <a:r>
              <a:rPr lang="id-ID" sz="1600" i="1" dirty="0" smtClean="0">
                <a:latin typeface="Georgia"/>
                <a:ea typeface="Calibri"/>
                <a:cs typeface="Georgia"/>
                <a:sym typeface="Calibri"/>
              </a:rPr>
              <a:t>ritus</a:t>
            </a:r>
            <a:r>
              <a:rPr lang="id-ID" sz="1600" dirty="0" smtClean="0">
                <a:latin typeface="Georgia"/>
                <a:ea typeface="Calibri"/>
                <a:cs typeface="Georgia"/>
                <a:sym typeface="Calibri"/>
              </a:rPr>
              <a:t>, yakni bila kain Batik dilihat sebagai bagian dari kain penolak bala yang digunakan sebagai instrumen dalam ritual labuhan, perkawinan, dll.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ts val="1600"/>
              <a:buFont typeface="Arial"/>
              <a:buChar char="•"/>
            </a:pPr>
            <a:r>
              <a:rPr lang="id-ID" sz="1600" dirty="0" smtClean="0">
                <a:latin typeface="Georgia"/>
                <a:ea typeface="Calibri"/>
                <a:cs typeface="Georgia"/>
                <a:sym typeface="Calibri"/>
              </a:rPr>
              <a:t>Bagian dari </a:t>
            </a:r>
            <a:r>
              <a:rPr lang="id-ID" sz="1600" i="1" dirty="0" smtClean="0">
                <a:latin typeface="Georgia"/>
                <a:ea typeface="Calibri"/>
                <a:cs typeface="Georgia"/>
                <a:sym typeface="Calibri"/>
              </a:rPr>
              <a:t>teknologi tradisional</a:t>
            </a:r>
            <a:r>
              <a:rPr lang="id-ID" sz="1600" dirty="0" smtClean="0">
                <a:latin typeface="Georgia"/>
                <a:ea typeface="Calibri"/>
                <a:cs typeface="Georgia"/>
                <a:sym typeface="Calibri"/>
              </a:rPr>
              <a:t>, yakni bila kain Batik dilihat dari segi teknik pembuatannya</a:t>
            </a:r>
            <a:endParaRPr lang="id-ID" dirty="0" smtClean="0">
              <a:latin typeface="Georgia"/>
              <a:cs typeface="Georgia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ts val="1600"/>
              <a:buFont typeface="Arial"/>
              <a:buChar char="•"/>
            </a:pPr>
            <a:r>
              <a:rPr lang="id-ID" sz="1600" dirty="0" smtClean="0">
                <a:latin typeface="Georgia"/>
                <a:ea typeface="Calibri"/>
                <a:cs typeface="Georgia"/>
                <a:sym typeface="Calibri"/>
              </a:rPr>
              <a:t>Bagian dari </a:t>
            </a:r>
            <a:r>
              <a:rPr lang="id-ID" sz="1600" i="1" dirty="0" smtClean="0">
                <a:latin typeface="Georgia"/>
                <a:ea typeface="Calibri"/>
                <a:cs typeface="Georgia"/>
                <a:sym typeface="Calibri"/>
              </a:rPr>
              <a:t>pengetahuan tradisional</a:t>
            </a:r>
            <a:r>
              <a:rPr lang="id-ID" sz="1600" dirty="0" smtClean="0">
                <a:latin typeface="Georgia"/>
                <a:ea typeface="Calibri"/>
                <a:cs typeface="Georgia"/>
                <a:sym typeface="Calibri"/>
              </a:rPr>
              <a:t>, yakni bila kain Batik dilihat dari bahan pewarnaan, pencelupan</a:t>
            </a:r>
            <a:endParaRPr lang="id-ID" dirty="0" smtClean="0">
              <a:latin typeface="Georgia"/>
              <a:cs typeface="Georgia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ts val="1600"/>
              <a:buFont typeface="Arial"/>
              <a:buChar char="•"/>
            </a:pPr>
            <a:r>
              <a:rPr lang="id-ID" sz="1600" dirty="0" smtClean="0">
                <a:latin typeface="Georgia"/>
                <a:ea typeface="Calibri"/>
                <a:cs typeface="Georgia"/>
                <a:sym typeface="Calibri"/>
              </a:rPr>
              <a:t>Bagian dari </a:t>
            </a:r>
            <a:r>
              <a:rPr lang="id-ID" sz="1600" i="1" dirty="0" smtClean="0">
                <a:latin typeface="Georgia"/>
                <a:ea typeface="Calibri"/>
                <a:cs typeface="Georgia"/>
                <a:sym typeface="Calibri"/>
              </a:rPr>
              <a:t>seni</a:t>
            </a:r>
            <a:r>
              <a:rPr lang="id-ID" sz="1600" dirty="0" smtClean="0">
                <a:latin typeface="Georgia"/>
                <a:ea typeface="Calibri"/>
                <a:cs typeface="Georgia"/>
                <a:sym typeface="Calibri"/>
              </a:rPr>
              <a:t>, yakni bila kain Batik dilihat dari segi desain motif.</a:t>
            </a:r>
            <a:endParaRPr lang="id-ID" dirty="0">
              <a:latin typeface="Georgia"/>
              <a:cs typeface="Georgia"/>
            </a:endParaRPr>
          </a:p>
        </p:txBody>
      </p:sp>
      <p:grpSp>
        <p:nvGrpSpPr>
          <p:cNvPr id="11" name="Shape 301"/>
          <p:cNvGrpSpPr/>
          <p:nvPr/>
        </p:nvGrpSpPr>
        <p:grpSpPr>
          <a:xfrm>
            <a:off x="4067944" y="1801356"/>
            <a:ext cx="4824536" cy="4291940"/>
            <a:chOff x="1270123" y="259842"/>
            <a:chExt cx="5325850" cy="4509514"/>
          </a:xfrm>
        </p:grpSpPr>
        <p:sp>
          <p:nvSpPr>
            <p:cNvPr id="12" name="Shape 302"/>
            <p:cNvSpPr/>
            <p:nvPr/>
          </p:nvSpPr>
          <p:spPr>
            <a:xfrm>
              <a:off x="3160889" y="1939881"/>
              <a:ext cx="1544318" cy="1529897"/>
            </a:xfrm>
            <a:prstGeom prst="ellipse">
              <a:avLst/>
            </a:prstGeom>
            <a:solidFill>
              <a:srgbClr val="CA933A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Georgia"/>
                <a:cs typeface="Georgia"/>
              </a:endParaRPr>
            </a:p>
          </p:txBody>
        </p:sp>
        <p:sp>
          <p:nvSpPr>
            <p:cNvPr id="13" name="Shape 303"/>
            <p:cNvSpPr txBox="1"/>
            <p:nvPr/>
          </p:nvSpPr>
          <p:spPr>
            <a:xfrm>
              <a:off x="3387049" y="2163929"/>
              <a:ext cx="1091998" cy="10818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d-ID" sz="1600" dirty="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KAIN </a:t>
              </a:r>
              <a:r>
                <a:rPr lang="id-ID" sz="1600" dirty="0" smtClean="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BATIK</a:t>
              </a:r>
              <a:endParaRPr dirty="0">
                <a:latin typeface="Georgia"/>
                <a:cs typeface="Georgia"/>
              </a:endParaRPr>
            </a:p>
          </p:txBody>
        </p:sp>
        <p:sp>
          <p:nvSpPr>
            <p:cNvPr id="14" name="Shape 304"/>
            <p:cNvSpPr/>
            <p:nvPr/>
          </p:nvSpPr>
          <p:spPr>
            <a:xfrm rot="-5400000">
              <a:off x="3727859" y="1322754"/>
              <a:ext cx="410379" cy="483181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613B1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Georgia"/>
                <a:cs typeface="Georgia"/>
              </a:endParaRPr>
            </a:p>
          </p:txBody>
        </p:sp>
        <p:sp>
          <p:nvSpPr>
            <p:cNvPr id="15" name="Shape 305"/>
            <p:cNvSpPr txBox="1"/>
            <p:nvPr/>
          </p:nvSpPr>
          <p:spPr>
            <a:xfrm rot="-5400000">
              <a:off x="3789416" y="1480947"/>
              <a:ext cx="287265" cy="2899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endParaRPr sz="1100">
                <a:solidFill>
                  <a:schemeClr val="lt1"/>
                </a:solidFill>
                <a:latin typeface="Georgia"/>
                <a:ea typeface="Calibri"/>
                <a:cs typeface="Georgia"/>
                <a:sym typeface="Calibri"/>
              </a:endParaRPr>
            </a:p>
          </p:txBody>
        </p:sp>
        <p:sp>
          <p:nvSpPr>
            <p:cNvPr id="16" name="Shape 306"/>
            <p:cNvSpPr/>
            <p:nvPr/>
          </p:nvSpPr>
          <p:spPr>
            <a:xfrm>
              <a:off x="3164741" y="259842"/>
              <a:ext cx="1536615" cy="905737"/>
            </a:xfrm>
            <a:prstGeom prst="roundRect">
              <a:avLst>
                <a:gd name="adj" fmla="val 16667"/>
              </a:avLst>
            </a:prstGeom>
            <a:solidFill>
              <a:srgbClr val="613B1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Georgia"/>
                <a:cs typeface="Georgia"/>
              </a:endParaRPr>
            </a:p>
          </p:txBody>
        </p:sp>
        <p:sp>
          <p:nvSpPr>
            <p:cNvPr id="17" name="Shape 307"/>
            <p:cNvSpPr txBox="1"/>
            <p:nvPr/>
          </p:nvSpPr>
          <p:spPr>
            <a:xfrm>
              <a:off x="3208955" y="304056"/>
              <a:ext cx="1448187" cy="8173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d-ID" sz="160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ADAT ISTIADAT</a:t>
              </a:r>
              <a:endParaRPr>
                <a:latin typeface="Georgia"/>
                <a:cs typeface="Georgia"/>
              </a:endParaRPr>
            </a:p>
          </p:txBody>
        </p:sp>
        <p:sp>
          <p:nvSpPr>
            <p:cNvPr id="18" name="Shape 308"/>
            <p:cNvSpPr/>
            <p:nvPr/>
          </p:nvSpPr>
          <p:spPr>
            <a:xfrm rot="-1080000">
              <a:off x="4767470" y="2147933"/>
              <a:ext cx="271985" cy="483181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4261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Georgia"/>
                <a:cs typeface="Georgia"/>
              </a:endParaRPr>
            </a:p>
          </p:txBody>
        </p:sp>
        <p:sp>
          <p:nvSpPr>
            <p:cNvPr id="19" name="Shape 309"/>
            <p:cNvSpPr txBox="1"/>
            <p:nvPr/>
          </p:nvSpPr>
          <p:spPr>
            <a:xfrm rot="-1080000">
              <a:off x="4769467" y="2257176"/>
              <a:ext cx="190390" cy="2899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endParaRPr sz="1100">
                <a:solidFill>
                  <a:schemeClr val="lt1"/>
                </a:solidFill>
                <a:latin typeface="Georgia"/>
                <a:ea typeface="Calibri"/>
                <a:cs typeface="Georgia"/>
                <a:sym typeface="Calibri"/>
              </a:endParaRPr>
            </a:p>
          </p:txBody>
        </p:sp>
        <p:sp>
          <p:nvSpPr>
            <p:cNvPr id="20" name="Shape 310"/>
            <p:cNvSpPr/>
            <p:nvPr/>
          </p:nvSpPr>
          <p:spPr>
            <a:xfrm>
              <a:off x="5059358" y="1636363"/>
              <a:ext cx="1536615" cy="905737"/>
            </a:xfrm>
            <a:prstGeom prst="roundRect">
              <a:avLst>
                <a:gd name="adj" fmla="val 16667"/>
              </a:avLst>
            </a:prstGeom>
            <a:solidFill>
              <a:srgbClr val="42611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Georgia"/>
                <a:cs typeface="Georgia"/>
              </a:endParaRPr>
            </a:p>
          </p:txBody>
        </p:sp>
        <p:sp>
          <p:nvSpPr>
            <p:cNvPr id="21" name="Shape 311"/>
            <p:cNvSpPr txBox="1"/>
            <p:nvPr/>
          </p:nvSpPr>
          <p:spPr>
            <a:xfrm>
              <a:off x="5103572" y="1680577"/>
              <a:ext cx="1448187" cy="8173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d-ID" sz="160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RITUS</a:t>
              </a:r>
              <a:endParaRPr>
                <a:latin typeface="Georgia"/>
                <a:cs typeface="Georgia"/>
              </a:endParaRPr>
            </a:p>
          </p:txBody>
        </p:sp>
        <p:sp>
          <p:nvSpPr>
            <p:cNvPr id="22" name="Shape 312"/>
            <p:cNvSpPr/>
            <p:nvPr/>
          </p:nvSpPr>
          <p:spPr>
            <a:xfrm rot="3240000">
              <a:off x="4398381" y="3362727"/>
              <a:ext cx="376367" cy="483181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2660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Georgia"/>
                <a:cs typeface="Georgia"/>
              </a:endParaRPr>
            </a:p>
          </p:txBody>
        </p:sp>
        <p:sp>
          <p:nvSpPr>
            <p:cNvPr id="23" name="Shape 313"/>
            <p:cNvSpPr txBox="1"/>
            <p:nvPr/>
          </p:nvSpPr>
          <p:spPr>
            <a:xfrm rot="3240000">
              <a:off x="4421653" y="3413690"/>
              <a:ext cx="263457" cy="2899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endParaRPr sz="1100">
                <a:solidFill>
                  <a:schemeClr val="lt1"/>
                </a:solidFill>
                <a:latin typeface="Georgia"/>
                <a:ea typeface="Calibri"/>
                <a:cs typeface="Georgia"/>
                <a:sym typeface="Calibri"/>
              </a:endParaRPr>
            </a:p>
          </p:txBody>
        </p:sp>
        <p:sp>
          <p:nvSpPr>
            <p:cNvPr id="24" name="Shape 314"/>
            <p:cNvSpPr/>
            <p:nvPr/>
          </p:nvSpPr>
          <p:spPr>
            <a:xfrm>
              <a:off x="4335679" y="3863619"/>
              <a:ext cx="1783352" cy="905737"/>
            </a:xfrm>
            <a:prstGeom prst="roundRect">
              <a:avLst>
                <a:gd name="adj" fmla="val 16667"/>
              </a:avLst>
            </a:prstGeom>
            <a:solidFill>
              <a:srgbClr val="26603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Georgia"/>
                <a:cs typeface="Georgia"/>
              </a:endParaRPr>
            </a:p>
          </p:txBody>
        </p:sp>
        <p:sp>
          <p:nvSpPr>
            <p:cNvPr id="25" name="Shape 315"/>
            <p:cNvSpPr txBox="1"/>
            <p:nvPr/>
          </p:nvSpPr>
          <p:spPr>
            <a:xfrm>
              <a:off x="4379893" y="3861456"/>
              <a:ext cx="1659648" cy="8173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d-ID" sz="1600" dirty="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TEKNOLOGI TRADISIONAL</a:t>
              </a:r>
              <a:endParaRPr dirty="0">
                <a:latin typeface="Georgia"/>
                <a:cs typeface="Georgia"/>
              </a:endParaRPr>
            </a:p>
          </p:txBody>
        </p:sp>
        <p:sp>
          <p:nvSpPr>
            <p:cNvPr id="26" name="Shape 316"/>
            <p:cNvSpPr/>
            <p:nvPr/>
          </p:nvSpPr>
          <p:spPr>
            <a:xfrm rot="7560000">
              <a:off x="3091349" y="3362727"/>
              <a:ext cx="376367" cy="483181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3251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Georgia"/>
                <a:cs typeface="Georgia"/>
              </a:endParaRPr>
            </a:p>
          </p:txBody>
        </p:sp>
        <p:sp>
          <p:nvSpPr>
            <p:cNvPr id="27" name="Shape 317"/>
            <p:cNvSpPr txBox="1"/>
            <p:nvPr/>
          </p:nvSpPr>
          <p:spPr>
            <a:xfrm rot="-3240000">
              <a:off x="3180987" y="3413690"/>
              <a:ext cx="263457" cy="2899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endParaRPr sz="1100">
                <a:solidFill>
                  <a:schemeClr val="lt1"/>
                </a:solidFill>
                <a:latin typeface="Georgia"/>
                <a:ea typeface="Calibri"/>
                <a:cs typeface="Georgia"/>
                <a:sym typeface="Calibri"/>
              </a:endParaRPr>
            </a:p>
          </p:txBody>
        </p:sp>
        <p:sp>
          <p:nvSpPr>
            <p:cNvPr id="28" name="Shape 318"/>
            <p:cNvSpPr/>
            <p:nvPr/>
          </p:nvSpPr>
          <p:spPr>
            <a:xfrm>
              <a:off x="1667574" y="3863619"/>
              <a:ext cx="1862842" cy="905737"/>
            </a:xfrm>
            <a:prstGeom prst="roundRect">
              <a:avLst>
                <a:gd name="adj" fmla="val 16667"/>
              </a:avLst>
            </a:prstGeom>
            <a:solidFill>
              <a:srgbClr val="32515F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Georgia"/>
                <a:cs typeface="Georgia"/>
              </a:endParaRPr>
            </a:p>
          </p:txBody>
        </p:sp>
        <p:sp>
          <p:nvSpPr>
            <p:cNvPr id="29" name="Shape 319"/>
            <p:cNvSpPr txBox="1"/>
            <p:nvPr/>
          </p:nvSpPr>
          <p:spPr>
            <a:xfrm>
              <a:off x="1720054" y="3876388"/>
              <a:ext cx="1775797" cy="8173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d-ID" sz="1600" dirty="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PENGETAHUAN TRADISIONAL</a:t>
              </a:r>
              <a:endParaRPr dirty="0">
                <a:latin typeface="Georgia"/>
                <a:cs typeface="Georgia"/>
              </a:endParaRPr>
            </a:p>
          </p:txBody>
        </p:sp>
        <p:sp>
          <p:nvSpPr>
            <p:cNvPr id="30" name="Shape 320"/>
            <p:cNvSpPr/>
            <p:nvPr/>
          </p:nvSpPr>
          <p:spPr>
            <a:xfrm rot="-9720000">
              <a:off x="2826642" y="2147933"/>
              <a:ext cx="271985" cy="483181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453D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Georgia"/>
                <a:cs typeface="Georgia"/>
              </a:endParaRPr>
            </a:p>
          </p:txBody>
        </p:sp>
        <p:sp>
          <p:nvSpPr>
            <p:cNvPr id="31" name="Shape 321"/>
            <p:cNvSpPr txBox="1"/>
            <p:nvPr/>
          </p:nvSpPr>
          <p:spPr>
            <a:xfrm rot="1080000">
              <a:off x="2906240" y="2257176"/>
              <a:ext cx="190390" cy="2899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endParaRPr sz="1100">
                <a:solidFill>
                  <a:schemeClr val="lt1"/>
                </a:solidFill>
                <a:latin typeface="Georgia"/>
                <a:ea typeface="Calibri"/>
                <a:cs typeface="Georgia"/>
                <a:sym typeface="Calibri"/>
              </a:endParaRPr>
            </a:p>
          </p:txBody>
        </p:sp>
        <p:sp>
          <p:nvSpPr>
            <p:cNvPr id="32" name="Shape 322"/>
            <p:cNvSpPr/>
            <p:nvPr/>
          </p:nvSpPr>
          <p:spPr>
            <a:xfrm>
              <a:off x="1270123" y="1636363"/>
              <a:ext cx="1536615" cy="905737"/>
            </a:xfrm>
            <a:prstGeom prst="roundRect">
              <a:avLst>
                <a:gd name="adj" fmla="val 16667"/>
              </a:avLst>
            </a:prstGeom>
            <a:solidFill>
              <a:srgbClr val="453D5D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Georgia"/>
                <a:cs typeface="Georgia"/>
              </a:endParaRPr>
            </a:p>
          </p:txBody>
        </p:sp>
        <p:sp>
          <p:nvSpPr>
            <p:cNvPr id="33" name="Shape 323"/>
            <p:cNvSpPr txBox="1"/>
            <p:nvPr/>
          </p:nvSpPr>
          <p:spPr>
            <a:xfrm>
              <a:off x="1314337" y="1680577"/>
              <a:ext cx="1448187" cy="8173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d-ID" sz="1600">
                  <a:solidFill>
                    <a:schemeClr val="lt1"/>
                  </a:solidFill>
                  <a:latin typeface="Georgia"/>
                  <a:ea typeface="Calibri"/>
                  <a:cs typeface="Georgia"/>
                  <a:sym typeface="Calibri"/>
                </a:rPr>
                <a:t>SENI</a:t>
              </a:r>
              <a:endParaRPr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136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>
            <a:normAutofit/>
          </a:bodyPr>
          <a:lstStyle/>
          <a:p>
            <a:pPr algn="ctr"/>
            <a:r>
              <a:rPr lang="id-ID" sz="3200" b="1" dirty="0" smtClean="0">
                <a:latin typeface="Georgia" charset="0"/>
              </a:rPr>
              <a:t>Ekosistem Kebudayaan</a:t>
            </a:r>
            <a:r>
              <a:rPr lang="en-US" sz="3200" b="1" dirty="0" smtClean="0">
                <a:latin typeface="Georgia" charset="0"/>
              </a:rPr>
              <a:t> Batik</a:t>
            </a:r>
            <a:endParaRPr lang="en-US" sz="3200" b="1" dirty="0">
              <a:latin typeface="Georgia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51520" y="1340768"/>
            <a:ext cx="8640960" cy="4752528"/>
            <a:chOff x="251520" y="1340768"/>
            <a:chExt cx="8640960" cy="4752528"/>
          </a:xfrm>
        </p:grpSpPr>
        <p:grpSp>
          <p:nvGrpSpPr>
            <p:cNvPr id="36" name="Group 35"/>
            <p:cNvGrpSpPr/>
            <p:nvPr/>
          </p:nvGrpSpPr>
          <p:grpSpPr>
            <a:xfrm>
              <a:off x="251520" y="1340768"/>
              <a:ext cx="8640960" cy="4752528"/>
              <a:chOff x="251520" y="1340768"/>
              <a:chExt cx="8640960" cy="4752528"/>
            </a:xfrm>
          </p:grpSpPr>
          <p:sp>
            <p:nvSpPr>
              <p:cNvPr id="47" name="Shape 302"/>
              <p:cNvSpPr/>
              <p:nvPr/>
            </p:nvSpPr>
            <p:spPr>
              <a:xfrm>
                <a:off x="3319206" y="3111343"/>
                <a:ext cx="2505589" cy="1612342"/>
              </a:xfrm>
              <a:prstGeom prst="ellipse">
                <a:avLst/>
              </a:prstGeom>
              <a:solidFill>
                <a:srgbClr val="CA933A"/>
              </a:solidFill>
              <a:ln w="127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Georgia"/>
                  <a:cs typeface="Georgia"/>
                </a:endParaRPr>
              </a:p>
            </p:txBody>
          </p:sp>
          <p:sp>
            <p:nvSpPr>
              <p:cNvPr id="48" name="Shape 303"/>
              <p:cNvSpPr txBox="1"/>
              <p:nvPr/>
            </p:nvSpPr>
            <p:spPr>
              <a:xfrm>
                <a:off x="3686140" y="3347465"/>
                <a:ext cx="1771719" cy="11400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20300" tIns="20300" rIns="20300" bIns="203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Calibri"/>
                  <a:buNone/>
                </a:pPr>
                <a:r>
                  <a:rPr lang="id-ID" sz="2800" b="1" dirty="0">
                    <a:solidFill>
                      <a:schemeClr val="lt1"/>
                    </a:solidFill>
                    <a:latin typeface="Georgia"/>
                    <a:ea typeface="Calibri"/>
                    <a:cs typeface="Georgia"/>
                    <a:sym typeface="Calibri"/>
                  </a:rPr>
                  <a:t>KAIN </a:t>
                </a:r>
                <a:r>
                  <a:rPr lang="id-ID" sz="2800" b="1" dirty="0" smtClean="0">
                    <a:solidFill>
                      <a:schemeClr val="lt1"/>
                    </a:solidFill>
                    <a:latin typeface="Georgia"/>
                    <a:ea typeface="Calibri"/>
                    <a:cs typeface="Georgia"/>
                    <a:sym typeface="Calibri"/>
                  </a:rPr>
                  <a:t>BATIK</a:t>
                </a:r>
                <a:endParaRPr sz="2800" b="1" dirty="0">
                  <a:latin typeface="Georgia"/>
                  <a:cs typeface="Georgia"/>
                </a:endParaRPr>
              </a:p>
            </p:txBody>
          </p:sp>
          <p:sp>
            <p:nvSpPr>
              <p:cNvPr id="49" name="Shape 306"/>
              <p:cNvSpPr/>
              <p:nvPr/>
            </p:nvSpPr>
            <p:spPr>
              <a:xfrm>
                <a:off x="2339752" y="1340768"/>
                <a:ext cx="1944216" cy="954546"/>
              </a:xfrm>
              <a:prstGeom prst="roundRect">
                <a:avLst>
                  <a:gd name="adj" fmla="val 16667"/>
                </a:avLst>
              </a:prstGeom>
              <a:solidFill>
                <a:srgbClr val="613B12"/>
              </a:solidFill>
              <a:ln w="127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Georgia"/>
                  <a:cs typeface="Georgia"/>
                </a:endParaRPr>
              </a:p>
            </p:txBody>
          </p:sp>
          <p:sp>
            <p:nvSpPr>
              <p:cNvPr id="50" name="Shape 307"/>
              <p:cNvSpPr txBox="1"/>
              <p:nvPr/>
            </p:nvSpPr>
            <p:spPr>
              <a:xfrm>
                <a:off x="2267744" y="1387365"/>
                <a:ext cx="2088232" cy="8613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20300" tIns="20300" rIns="20300" bIns="203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Calibri"/>
                  <a:buNone/>
                </a:pPr>
                <a:r>
                  <a:rPr lang="id-ID" sz="2400" dirty="0" smtClean="0">
                    <a:solidFill>
                      <a:schemeClr val="lt1"/>
                    </a:solidFill>
                    <a:latin typeface="Georgia"/>
                    <a:ea typeface="Calibri"/>
                    <a:cs typeface="Georgia"/>
                    <a:sym typeface="Calibri"/>
                  </a:rPr>
                  <a:t>Pelindungan</a:t>
                </a:r>
                <a:endParaRPr sz="2400" dirty="0">
                  <a:latin typeface="Georgia"/>
                  <a:cs typeface="Georgia"/>
                </a:endParaRPr>
              </a:p>
            </p:txBody>
          </p:sp>
          <p:sp>
            <p:nvSpPr>
              <p:cNvPr id="51" name="Shape 310"/>
              <p:cNvSpPr/>
              <p:nvPr/>
            </p:nvSpPr>
            <p:spPr>
              <a:xfrm>
                <a:off x="6399389" y="2791469"/>
                <a:ext cx="2493091" cy="954546"/>
              </a:xfrm>
              <a:prstGeom prst="roundRect">
                <a:avLst>
                  <a:gd name="adj" fmla="val 16667"/>
                </a:avLst>
              </a:prstGeom>
              <a:solidFill>
                <a:srgbClr val="42611C"/>
              </a:solidFill>
              <a:ln w="127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Georgia"/>
                  <a:cs typeface="Georgia"/>
                </a:endParaRPr>
              </a:p>
            </p:txBody>
          </p:sp>
          <p:sp>
            <p:nvSpPr>
              <p:cNvPr id="52" name="Shape 311"/>
              <p:cNvSpPr txBox="1"/>
              <p:nvPr/>
            </p:nvSpPr>
            <p:spPr>
              <a:xfrm>
                <a:off x="6471124" y="2838065"/>
                <a:ext cx="2349620" cy="8613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20300" tIns="20300" rIns="20300" bIns="203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Calibri"/>
                  <a:buNone/>
                </a:pPr>
                <a:r>
                  <a:rPr lang="id-ID" sz="2400" dirty="0" smtClean="0">
                    <a:solidFill>
                      <a:schemeClr val="lt1"/>
                    </a:solidFill>
                    <a:latin typeface="Georgia"/>
                    <a:ea typeface="Calibri"/>
                    <a:cs typeface="Georgia"/>
                    <a:sym typeface="Calibri"/>
                  </a:rPr>
                  <a:t>Pemeliharaan</a:t>
                </a:r>
                <a:endParaRPr sz="2400" dirty="0">
                  <a:latin typeface="Georgia"/>
                  <a:cs typeface="Georgia"/>
                </a:endParaRPr>
              </a:p>
            </p:txBody>
          </p:sp>
          <p:sp>
            <p:nvSpPr>
              <p:cNvPr id="53" name="Shape 314"/>
              <p:cNvSpPr/>
              <p:nvPr/>
            </p:nvSpPr>
            <p:spPr>
              <a:xfrm>
                <a:off x="5436096" y="5138750"/>
                <a:ext cx="2520280" cy="954546"/>
              </a:xfrm>
              <a:prstGeom prst="roundRect">
                <a:avLst>
                  <a:gd name="adj" fmla="val 16667"/>
                </a:avLst>
              </a:prstGeom>
              <a:solidFill>
                <a:srgbClr val="26603C"/>
              </a:solidFill>
              <a:ln w="127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Georgia"/>
                  <a:cs typeface="Georgia"/>
                </a:endParaRPr>
              </a:p>
            </p:txBody>
          </p:sp>
          <p:sp>
            <p:nvSpPr>
              <p:cNvPr id="54" name="Shape 315"/>
              <p:cNvSpPr txBox="1"/>
              <p:nvPr/>
            </p:nvSpPr>
            <p:spPr>
              <a:xfrm>
                <a:off x="5436096" y="5136470"/>
                <a:ext cx="2553598" cy="9568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20300" tIns="20300" rIns="20300" bIns="203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Calibri"/>
                  <a:buNone/>
                </a:pPr>
                <a:r>
                  <a:rPr lang="id-ID" sz="2400" dirty="0" smtClean="0">
                    <a:solidFill>
                      <a:schemeClr val="lt1"/>
                    </a:solidFill>
                    <a:latin typeface="Georgia"/>
                    <a:ea typeface="Calibri"/>
                    <a:cs typeface="Georgia"/>
                    <a:sym typeface="Calibri"/>
                  </a:rPr>
                  <a:t>Pengembangan</a:t>
                </a:r>
                <a:endParaRPr sz="2400" dirty="0">
                  <a:latin typeface="Georgia"/>
                  <a:cs typeface="Georgia"/>
                </a:endParaRPr>
              </a:p>
            </p:txBody>
          </p:sp>
          <p:sp>
            <p:nvSpPr>
              <p:cNvPr id="55" name="Shape 318"/>
              <p:cNvSpPr/>
              <p:nvPr/>
            </p:nvSpPr>
            <p:spPr>
              <a:xfrm>
                <a:off x="1187622" y="5138750"/>
                <a:ext cx="2731123" cy="954546"/>
              </a:xfrm>
              <a:prstGeom prst="roundRect">
                <a:avLst>
                  <a:gd name="adj" fmla="val 16667"/>
                </a:avLst>
              </a:prstGeom>
              <a:solidFill>
                <a:srgbClr val="32515F"/>
              </a:solidFill>
              <a:ln w="127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Georgia"/>
                  <a:cs typeface="Georgia"/>
                </a:endParaRPr>
              </a:p>
            </p:txBody>
          </p:sp>
          <p:sp>
            <p:nvSpPr>
              <p:cNvPr id="56" name="Shape 319"/>
              <p:cNvSpPr txBox="1"/>
              <p:nvPr/>
            </p:nvSpPr>
            <p:spPr>
              <a:xfrm>
                <a:off x="1187624" y="5152207"/>
                <a:ext cx="2675041" cy="8613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20300" tIns="20300" rIns="20300" bIns="203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Calibri"/>
                  <a:buNone/>
                </a:pPr>
                <a:r>
                  <a:rPr lang="id-ID" sz="2400" dirty="0" smtClean="0">
                    <a:solidFill>
                      <a:schemeClr val="lt1"/>
                    </a:solidFill>
                    <a:latin typeface="Georgia"/>
                    <a:ea typeface="Calibri"/>
                    <a:cs typeface="Georgia"/>
                    <a:sym typeface="Calibri"/>
                  </a:rPr>
                  <a:t>Pemanfaatan</a:t>
                </a:r>
                <a:endParaRPr sz="2400" dirty="0">
                  <a:latin typeface="Georgia"/>
                  <a:cs typeface="Georgia"/>
                </a:endParaRPr>
              </a:p>
            </p:txBody>
          </p:sp>
          <p:sp>
            <p:nvSpPr>
              <p:cNvPr id="57" name="Shape 322"/>
              <p:cNvSpPr/>
              <p:nvPr/>
            </p:nvSpPr>
            <p:spPr>
              <a:xfrm>
                <a:off x="251520" y="2791469"/>
                <a:ext cx="2493091" cy="954546"/>
              </a:xfrm>
              <a:prstGeom prst="roundRect">
                <a:avLst>
                  <a:gd name="adj" fmla="val 16667"/>
                </a:avLst>
              </a:prstGeom>
              <a:solidFill>
                <a:srgbClr val="453D5D"/>
              </a:solidFill>
              <a:ln w="127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Georgia"/>
                  <a:cs typeface="Georgia"/>
                </a:endParaRPr>
              </a:p>
            </p:txBody>
          </p:sp>
          <p:sp>
            <p:nvSpPr>
              <p:cNvPr id="58" name="Shape 323"/>
              <p:cNvSpPr txBox="1"/>
              <p:nvPr/>
            </p:nvSpPr>
            <p:spPr>
              <a:xfrm>
                <a:off x="323255" y="2838065"/>
                <a:ext cx="2349620" cy="8613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20300" tIns="20300" rIns="20300" bIns="203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Calibri"/>
                  <a:buNone/>
                </a:pPr>
                <a:r>
                  <a:rPr lang="id-ID" sz="2400" dirty="0" smtClean="0">
                    <a:solidFill>
                      <a:schemeClr val="lt1"/>
                    </a:solidFill>
                    <a:latin typeface="Georgia"/>
                    <a:ea typeface="Calibri"/>
                    <a:cs typeface="Georgia"/>
                    <a:sym typeface="Calibri"/>
                  </a:rPr>
                  <a:t>Pembinaan</a:t>
                </a:r>
                <a:endParaRPr sz="2400" dirty="0">
                  <a:latin typeface="Georgia"/>
                  <a:cs typeface="Georgia"/>
                </a:endParaRPr>
              </a:p>
            </p:txBody>
          </p:sp>
        </p:grpSp>
        <p:sp>
          <p:nvSpPr>
            <p:cNvPr id="37" name="Up-Down Arrow 36"/>
            <p:cNvSpPr/>
            <p:nvPr/>
          </p:nvSpPr>
          <p:spPr>
            <a:xfrm rot="19992185">
              <a:off x="3635896" y="2420888"/>
              <a:ext cx="484632" cy="576064"/>
            </a:xfrm>
            <a:prstGeom prst="upDownArrow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Up-Down Arrow 37"/>
            <p:cNvSpPr/>
            <p:nvPr/>
          </p:nvSpPr>
          <p:spPr>
            <a:xfrm rot="4800901">
              <a:off x="5807497" y="3285540"/>
              <a:ext cx="484632" cy="576064"/>
            </a:xfrm>
            <a:prstGeom prst="upDownArrow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Up-Down Arrow 38"/>
            <p:cNvSpPr/>
            <p:nvPr/>
          </p:nvSpPr>
          <p:spPr>
            <a:xfrm rot="2883911">
              <a:off x="3233399" y="4496412"/>
              <a:ext cx="484632" cy="576064"/>
            </a:xfrm>
            <a:prstGeom prst="upDownArrow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Up-Down Arrow 39"/>
            <p:cNvSpPr/>
            <p:nvPr/>
          </p:nvSpPr>
          <p:spPr>
            <a:xfrm rot="19440819">
              <a:off x="5343074" y="4521468"/>
              <a:ext cx="484632" cy="576064"/>
            </a:xfrm>
            <a:prstGeom prst="upDownArrow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Up-Down Arrow 40"/>
            <p:cNvSpPr/>
            <p:nvPr/>
          </p:nvSpPr>
          <p:spPr>
            <a:xfrm rot="17019296">
              <a:off x="2866580" y="3197544"/>
              <a:ext cx="484632" cy="576064"/>
            </a:xfrm>
            <a:prstGeom prst="upDownArrow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Left-Up Arrow 42"/>
            <p:cNvSpPr/>
            <p:nvPr/>
          </p:nvSpPr>
          <p:spPr>
            <a:xfrm rot="10800000">
              <a:off x="1187625" y="1628800"/>
              <a:ext cx="1008114" cy="1008112"/>
            </a:xfrm>
            <a:prstGeom prst="left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Up-Down Arrow 43"/>
            <p:cNvSpPr/>
            <p:nvPr/>
          </p:nvSpPr>
          <p:spPr>
            <a:xfrm>
              <a:off x="1835696" y="3933056"/>
              <a:ext cx="484632" cy="1008112"/>
            </a:xfrm>
            <a:prstGeom prst="up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Up-Down Arrow 44"/>
            <p:cNvSpPr/>
            <p:nvPr/>
          </p:nvSpPr>
          <p:spPr>
            <a:xfrm>
              <a:off x="6895680" y="3933056"/>
              <a:ext cx="484632" cy="1008112"/>
            </a:xfrm>
            <a:prstGeom prst="up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Up-Down Arrow 45"/>
            <p:cNvSpPr/>
            <p:nvPr/>
          </p:nvSpPr>
          <p:spPr>
            <a:xfrm rot="16200000">
              <a:off x="4401692" y="5130900"/>
              <a:ext cx="484632" cy="1008112"/>
            </a:xfrm>
            <a:prstGeom prst="up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Shape 306"/>
          <p:cNvSpPr/>
          <p:nvPr/>
        </p:nvSpPr>
        <p:spPr>
          <a:xfrm>
            <a:off x="5076056" y="1340768"/>
            <a:ext cx="1944216" cy="954546"/>
          </a:xfrm>
          <a:prstGeom prst="roundRect">
            <a:avLst>
              <a:gd name="adj" fmla="val 16667"/>
            </a:avLst>
          </a:prstGeom>
          <a:solidFill>
            <a:srgbClr val="00009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Georgia"/>
              <a:cs typeface="Georgia"/>
            </a:endParaRPr>
          </a:p>
        </p:txBody>
      </p:sp>
      <p:sp>
        <p:nvSpPr>
          <p:cNvPr id="32" name="Shape 307"/>
          <p:cNvSpPr txBox="1"/>
          <p:nvPr/>
        </p:nvSpPr>
        <p:spPr>
          <a:xfrm>
            <a:off x="5076056" y="1415519"/>
            <a:ext cx="1944216" cy="861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300" tIns="20300" rIns="20300" bIns="203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id-ID" sz="2400" dirty="0" smtClean="0">
                <a:solidFill>
                  <a:schemeClr val="lt1"/>
                </a:solidFill>
                <a:latin typeface="Georgia"/>
                <a:ea typeface="Calibri"/>
                <a:cs typeface="Georgia"/>
                <a:sym typeface="Calibri"/>
              </a:rPr>
              <a:t>Penguatan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33" name="Up-Down Arrow 32"/>
          <p:cNvSpPr/>
          <p:nvPr/>
        </p:nvSpPr>
        <p:spPr>
          <a:xfrm rot="2290292">
            <a:off x="4951464" y="2420888"/>
            <a:ext cx="484632" cy="576064"/>
          </a:xfrm>
          <a:prstGeom prst="upDown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-Up Arrow 33"/>
          <p:cNvSpPr/>
          <p:nvPr/>
        </p:nvSpPr>
        <p:spPr>
          <a:xfrm rot="16200000">
            <a:off x="7164286" y="1628800"/>
            <a:ext cx="1008114" cy="1008112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Up-Down Arrow 82"/>
          <p:cNvSpPr/>
          <p:nvPr/>
        </p:nvSpPr>
        <p:spPr>
          <a:xfrm rot="16200000">
            <a:off x="4437696" y="1475072"/>
            <a:ext cx="484632" cy="648072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4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83406"/>
          </a:xfrm>
        </p:spPr>
        <p:txBody>
          <a:bodyPr>
            <a:normAutofit/>
          </a:bodyPr>
          <a:lstStyle/>
          <a:p>
            <a:pPr algn="ctr"/>
            <a:r>
              <a:rPr lang="id-ID" sz="2700" b="1" dirty="0">
                <a:latin typeface="Bookman Old Style" pitchFamily="18" charset="0"/>
              </a:rPr>
              <a:t>SISTEMATIKA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691" y="1908811"/>
            <a:ext cx="7893129" cy="3352562"/>
          </a:xfrm>
        </p:spPr>
        <p:txBody>
          <a:bodyPr>
            <a:normAutofit fontScale="92500" lnSpcReduction="10000"/>
          </a:bodyPr>
          <a:lstStyle/>
          <a:p>
            <a:r>
              <a:rPr lang="id-ID" sz="1800" dirty="0">
                <a:latin typeface="Bookman Old Style" pitchFamily="18" charset="0"/>
              </a:rPr>
              <a:t>Bab 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tentang</a:t>
            </a:r>
            <a:r>
              <a:rPr lang="en-US" sz="1800" dirty="0">
                <a:latin typeface="Bookman Old Style" pitchFamily="18" charset="0"/>
              </a:rPr>
              <a:t>  </a:t>
            </a:r>
            <a:r>
              <a:rPr lang="id-ID" sz="1800" dirty="0">
                <a:latin typeface="Bookman Old Style" pitchFamily="18" charset="0"/>
              </a:rPr>
              <a:t>Ketentuan Umum </a:t>
            </a:r>
            <a:r>
              <a:rPr lang="en-US" sz="1800" dirty="0">
                <a:latin typeface="Bookman Old Style" pitchFamily="18" charset="0"/>
              </a:rPr>
              <a:t>		:    4 </a:t>
            </a:r>
            <a:r>
              <a:rPr lang="en-US" sz="1800" dirty="0" err="1">
                <a:latin typeface="Bookman Old Style" pitchFamily="18" charset="0"/>
              </a:rPr>
              <a:t>pasal</a:t>
            </a:r>
            <a:endParaRPr lang="id-ID" sz="1800" dirty="0">
              <a:latin typeface="Bookman Old Style" pitchFamily="18" charset="0"/>
            </a:endParaRPr>
          </a:p>
          <a:p>
            <a:r>
              <a:rPr lang="id-ID" sz="1800" dirty="0">
                <a:latin typeface="Bookman Old Style" pitchFamily="18" charset="0"/>
              </a:rPr>
              <a:t>Bab 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tentang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id-ID" sz="1800" dirty="0">
                <a:latin typeface="Bookman Old Style" pitchFamily="18" charset="0"/>
              </a:rPr>
              <a:t> Batik </a:t>
            </a:r>
            <a:r>
              <a:rPr lang="en-US" sz="1800" dirty="0" err="1">
                <a:latin typeface="Bookman Old Style" pitchFamily="18" charset="0"/>
              </a:rPr>
              <a:t>Jogja</a:t>
            </a:r>
            <a:r>
              <a:rPr lang="id-ID" sz="1800" dirty="0">
                <a:latin typeface="Bookman Old Style" pitchFamily="18" charset="0"/>
              </a:rPr>
              <a:t> </a:t>
            </a:r>
            <a:r>
              <a:rPr lang="en-US" sz="1800" dirty="0">
                <a:latin typeface="Bookman Old Style" pitchFamily="18" charset="0"/>
              </a:rPr>
              <a:t>			:    1 </a:t>
            </a:r>
            <a:r>
              <a:rPr lang="en-US" sz="1800" dirty="0" err="1">
                <a:latin typeface="Bookman Old Style" pitchFamily="18" charset="0"/>
              </a:rPr>
              <a:t>pasal</a:t>
            </a:r>
            <a:endParaRPr lang="id-ID" sz="1800" dirty="0">
              <a:latin typeface="Bookman Old Style" pitchFamily="18" charset="0"/>
            </a:endParaRPr>
          </a:p>
          <a:p>
            <a:r>
              <a:rPr lang="id-ID" sz="1800" dirty="0">
                <a:latin typeface="Bookman Old Style" pitchFamily="18" charset="0"/>
              </a:rPr>
              <a:t>Bab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tentang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id-ID" sz="1800" dirty="0">
                <a:latin typeface="Bookman Old Style" pitchFamily="18" charset="0"/>
              </a:rPr>
              <a:t> Pe</a:t>
            </a:r>
            <a:r>
              <a:rPr lang="en-US" sz="1800" dirty="0" err="1">
                <a:latin typeface="Bookman Old Style" pitchFamily="18" charset="0"/>
              </a:rPr>
              <a:t>meliharaan</a:t>
            </a:r>
            <a:r>
              <a:rPr lang="en-US" sz="1800" dirty="0">
                <a:latin typeface="Bookman Old Style" pitchFamily="18" charset="0"/>
              </a:rPr>
              <a:t>			: </a:t>
            </a:r>
            <a:r>
              <a:rPr lang="id-ID" sz="1800" dirty="0">
                <a:latin typeface="Bookman Old Style" pitchFamily="18" charset="0"/>
              </a:rPr>
              <a:t> </a:t>
            </a:r>
            <a:r>
              <a:rPr lang="en-US" sz="1800" dirty="0">
                <a:latin typeface="Bookman Old Style" pitchFamily="18" charset="0"/>
              </a:rPr>
              <a:t>19 </a:t>
            </a:r>
            <a:r>
              <a:rPr lang="en-US" sz="1800" dirty="0" err="1">
                <a:latin typeface="Bookman Old Style" pitchFamily="18" charset="0"/>
              </a:rPr>
              <a:t>pasal</a:t>
            </a:r>
            <a:endParaRPr lang="id-ID" sz="1800" dirty="0">
              <a:latin typeface="Bookman Old Style" pitchFamily="18" charset="0"/>
            </a:endParaRPr>
          </a:p>
          <a:p>
            <a:r>
              <a:rPr lang="id-ID" sz="1800" dirty="0">
                <a:latin typeface="Bookman Old Style" pitchFamily="18" charset="0"/>
              </a:rPr>
              <a:t>Bab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tentang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id-ID" sz="1800" dirty="0">
                <a:latin typeface="Bookman Old Style" pitchFamily="18" charset="0"/>
              </a:rPr>
              <a:t> Pengembangan</a:t>
            </a:r>
            <a:r>
              <a:rPr lang="en-US" sz="1800" dirty="0">
                <a:latin typeface="Bookman Old Style" pitchFamily="18" charset="0"/>
              </a:rPr>
              <a:t>			: </a:t>
            </a:r>
            <a:r>
              <a:rPr lang="id-ID" sz="1800" dirty="0">
                <a:latin typeface="Bookman Old Style" pitchFamily="18" charset="0"/>
              </a:rPr>
              <a:t> </a:t>
            </a:r>
            <a:r>
              <a:rPr lang="en-US" sz="1800" dirty="0">
                <a:latin typeface="Bookman Old Style" pitchFamily="18" charset="0"/>
              </a:rPr>
              <a:t>  8 </a:t>
            </a:r>
            <a:r>
              <a:rPr lang="en-US" sz="1800" dirty="0" err="1">
                <a:latin typeface="Bookman Old Style" pitchFamily="18" charset="0"/>
              </a:rPr>
              <a:t>pasal</a:t>
            </a:r>
            <a:endParaRPr lang="id-ID" sz="1800" dirty="0">
              <a:latin typeface="Bookman Old Style" pitchFamily="18" charset="0"/>
            </a:endParaRPr>
          </a:p>
          <a:p>
            <a:r>
              <a:rPr lang="id-ID" sz="1800" dirty="0">
                <a:latin typeface="Bookman Old Style" pitchFamily="18" charset="0"/>
              </a:rPr>
              <a:t>Bab </a:t>
            </a:r>
            <a:r>
              <a:rPr lang="en-US" sz="1800" dirty="0" err="1">
                <a:latin typeface="Bookman Old Style" pitchFamily="18" charset="0"/>
              </a:rPr>
              <a:t>tentang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id-ID" sz="1800" dirty="0">
                <a:latin typeface="Bookman Old Style" pitchFamily="18" charset="0"/>
              </a:rPr>
              <a:t>Kawasan Batik DIY</a:t>
            </a:r>
            <a:r>
              <a:rPr lang="en-US" sz="1800" dirty="0">
                <a:latin typeface="Bookman Old Style" pitchFamily="18" charset="0"/>
              </a:rPr>
              <a:t>		</a:t>
            </a:r>
            <a:r>
              <a:rPr lang="en-US" sz="1800" dirty="0" smtClean="0">
                <a:latin typeface="Bookman Old Style" pitchFamily="18" charset="0"/>
              </a:rPr>
              <a:t>	:</a:t>
            </a:r>
            <a:r>
              <a:rPr lang="id-ID" sz="1800" dirty="0" smtClean="0">
                <a:latin typeface="Bookman Old Style" pitchFamily="18" charset="0"/>
              </a:rPr>
              <a:t> </a:t>
            </a:r>
            <a:r>
              <a:rPr lang="en-US" sz="1800" dirty="0" smtClean="0">
                <a:latin typeface="Bookman Old Style" pitchFamily="18" charset="0"/>
              </a:rPr>
              <a:t>   </a:t>
            </a:r>
            <a:r>
              <a:rPr lang="en-US" sz="1800" dirty="0">
                <a:latin typeface="Bookman Old Style" pitchFamily="18" charset="0"/>
              </a:rPr>
              <a:t>3 </a:t>
            </a:r>
            <a:r>
              <a:rPr lang="en-US" sz="1800" dirty="0" err="1">
                <a:latin typeface="Bookman Old Style" pitchFamily="18" charset="0"/>
              </a:rPr>
              <a:t>pasal</a:t>
            </a:r>
            <a:endParaRPr lang="id-ID" sz="1800" dirty="0">
              <a:latin typeface="Bookman Old Style" pitchFamily="18" charset="0"/>
            </a:endParaRPr>
          </a:p>
          <a:p>
            <a:r>
              <a:rPr lang="id-ID" sz="1800" dirty="0">
                <a:latin typeface="Bookman Old Style" pitchFamily="18" charset="0"/>
              </a:rPr>
              <a:t>Bab </a:t>
            </a:r>
            <a:r>
              <a:rPr lang="en-US" sz="1800" dirty="0" err="1">
                <a:latin typeface="Bookman Old Style" pitchFamily="18" charset="0"/>
              </a:rPr>
              <a:t>tentang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id-ID" sz="1800" dirty="0">
                <a:latin typeface="Bookman Old Style" pitchFamily="18" charset="0"/>
              </a:rPr>
              <a:t>Peran dan Tanggung Jawab </a:t>
            </a:r>
            <a:r>
              <a:rPr lang="en-US" sz="1800" dirty="0" smtClean="0">
                <a:latin typeface="Bookman Old Style" pitchFamily="18" charset="0"/>
              </a:rPr>
              <a:t>	:    </a:t>
            </a:r>
            <a:r>
              <a:rPr lang="en-US" sz="1800" dirty="0">
                <a:latin typeface="Bookman Old Style" pitchFamily="18" charset="0"/>
              </a:rPr>
              <a:t>2 </a:t>
            </a:r>
            <a:r>
              <a:rPr lang="en-US" sz="1800" dirty="0" err="1">
                <a:latin typeface="Bookman Old Style" pitchFamily="18" charset="0"/>
              </a:rPr>
              <a:t>pasal</a:t>
            </a:r>
            <a:endParaRPr lang="id-ID" sz="1800" dirty="0">
              <a:latin typeface="Bookman Old Style" pitchFamily="18" charset="0"/>
            </a:endParaRPr>
          </a:p>
          <a:p>
            <a:r>
              <a:rPr lang="id-ID" sz="1800" dirty="0">
                <a:latin typeface="Bookman Old Style" pitchFamily="18" charset="0"/>
              </a:rPr>
              <a:t>Bab </a:t>
            </a:r>
            <a:r>
              <a:rPr lang="en-US" sz="1800" dirty="0" err="1">
                <a:latin typeface="Bookman Old Style" pitchFamily="18" charset="0"/>
              </a:rPr>
              <a:t>tentang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id-ID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Kerjasama</a:t>
            </a:r>
            <a:r>
              <a:rPr lang="en-US" sz="1800" dirty="0">
                <a:latin typeface="Bookman Old Style" pitchFamily="18" charset="0"/>
              </a:rPr>
              <a:t>			:    1 </a:t>
            </a:r>
            <a:r>
              <a:rPr lang="en-US" sz="1800" dirty="0" err="1">
                <a:latin typeface="Bookman Old Style" pitchFamily="18" charset="0"/>
              </a:rPr>
              <a:t>pasal</a:t>
            </a:r>
            <a:endParaRPr lang="id-ID" sz="1800" dirty="0">
              <a:latin typeface="Bookman Old Style" pitchFamily="18" charset="0"/>
            </a:endParaRPr>
          </a:p>
          <a:p>
            <a:r>
              <a:rPr lang="id-ID" sz="1800" dirty="0">
                <a:latin typeface="Bookman Old Style" pitchFamily="18" charset="0"/>
              </a:rPr>
              <a:t>Bab </a:t>
            </a:r>
            <a:r>
              <a:rPr lang="en-US" sz="1800" dirty="0" err="1">
                <a:latin typeface="Bookman Old Style" pitchFamily="18" charset="0"/>
              </a:rPr>
              <a:t>tentang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id-ID" sz="1800" dirty="0">
                <a:latin typeface="Bookman Old Style" pitchFamily="18" charset="0"/>
              </a:rPr>
              <a:t>Pen</a:t>
            </a:r>
            <a:r>
              <a:rPr lang="en-US" sz="1800" dirty="0" err="1">
                <a:latin typeface="Bookman Old Style" pitchFamily="18" charset="0"/>
              </a:rPr>
              <a:t>ghargaan</a:t>
            </a:r>
            <a:r>
              <a:rPr lang="en-US" sz="1800" dirty="0">
                <a:latin typeface="Bookman Old Style" pitchFamily="18" charset="0"/>
              </a:rPr>
              <a:t>			:</a:t>
            </a:r>
            <a:r>
              <a:rPr lang="id-ID" sz="1800" dirty="0">
                <a:latin typeface="Bookman Old Style" pitchFamily="18" charset="0"/>
              </a:rPr>
              <a:t> </a:t>
            </a:r>
            <a:r>
              <a:rPr lang="en-US" sz="1800" dirty="0">
                <a:latin typeface="Bookman Old Style" pitchFamily="18" charset="0"/>
              </a:rPr>
              <a:t>   1 </a:t>
            </a:r>
            <a:r>
              <a:rPr lang="en-US" sz="1800" dirty="0" err="1">
                <a:latin typeface="Bookman Old Style" pitchFamily="18" charset="0"/>
              </a:rPr>
              <a:t>pasal</a:t>
            </a:r>
            <a:endParaRPr lang="id-ID" sz="1800" dirty="0">
              <a:latin typeface="Bookman Old Style" pitchFamily="18" charset="0"/>
            </a:endParaRPr>
          </a:p>
          <a:p>
            <a:r>
              <a:rPr lang="id-ID" sz="1800" dirty="0">
                <a:latin typeface="Bookman Old Style" pitchFamily="18" charset="0"/>
              </a:rPr>
              <a:t>Bab </a:t>
            </a:r>
            <a:r>
              <a:rPr lang="en-US" sz="1800" dirty="0" err="1">
                <a:latin typeface="Bookman Old Style" pitchFamily="18" charset="0"/>
              </a:rPr>
              <a:t>tentang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Pendanaan</a:t>
            </a:r>
            <a:r>
              <a:rPr lang="en-US" sz="1800" dirty="0">
                <a:latin typeface="Bookman Old Style" pitchFamily="18" charset="0"/>
              </a:rPr>
              <a:t>			:</a:t>
            </a:r>
            <a:r>
              <a:rPr lang="id-ID" sz="1800" dirty="0">
                <a:latin typeface="Bookman Old Style" pitchFamily="18" charset="0"/>
              </a:rPr>
              <a:t> </a:t>
            </a:r>
            <a:r>
              <a:rPr lang="en-US" sz="1800" dirty="0">
                <a:latin typeface="Bookman Old Style" pitchFamily="18" charset="0"/>
              </a:rPr>
              <a:t>   1 </a:t>
            </a:r>
            <a:r>
              <a:rPr lang="en-US" sz="1800" dirty="0" err="1">
                <a:latin typeface="Bookman Old Style" pitchFamily="18" charset="0"/>
              </a:rPr>
              <a:t>pasal</a:t>
            </a:r>
            <a:endParaRPr lang="en-US" sz="1800" dirty="0">
              <a:latin typeface="Bookman Old Style" pitchFamily="18" charset="0"/>
            </a:endParaRPr>
          </a:p>
          <a:p>
            <a:r>
              <a:rPr lang="en-US" sz="1800" dirty="0">
                <a:latin typeface="Bookman Old Style" pitchFamily="18" charset="0"/>
              </a:rPr>
              <a:t>Bab </a:t>
            </a:r>
            <a:r>
              <a:rPr lang="en-US" sz="1800" dirty="0" err="1">
                <a:latin typeface="Bookman Old Style" pitchFamily="18" charset="0"/>
              </a:rPr>
              <a:t>tentang</a:t>
            </a:r>
            <a:r>
              <a:rPr lang="en-US" sz="1800" dirty="0">
                <a:latin typeface="Bookman Old Style" pitchFamily="18" charset="0"/>
              </a:rPr>
              <a:t>  </a:t>
            </a:r>
            <a:r>
              <a:rPr lang="en-US" sz="1800" dirty="0" err="1">
                <a:latin typeface="Bookman Old Style" pitchFamily="18" charset="0"/>
              </a:rPr>
              <a:t>Ketentuan</a:t>
            </a:r>
            <a:r>
              <a:rPr lang="en-US" sz="1800" dirty="0">
                <a:latin typeface="Bookman Old Style" pitchFamily="18" charset="0"/>
              </a:rPr>
              <a:t> </a:t>
            </a:r>
            <a:r>
              <a:rPr lang="en-US" sz="1800" dirty="0" err="1">
                <a:latin typeface="Bookman Old Style" pitchFamily="18" charset="0"/>
              </a:rPr>
              <a:t>Penutup</a:t>
            </a:r>
            <a:r>
              <a:rPr lang="en-US" sz="1800" dirty="0">
                <a:latin typeface="Bookman Old Style" pitchFamily="18" charset="0"/>
              </a:rPr>
              <a:t>		:    1 </a:t>
            </a:r>
            <a:r>
              <a:rPr lang="en-US" sz="1800" dirty="0" err="1">
                <a:latin typeface="Bookman Old Style" pitchFamily="18" charset="0"/>
              </a:rPr>
              <a:t>pasal</a:t>
            </a:r>
            <a:endParaRPr lang="id-ID" sz="1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21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</TotalTime>
  <Words>1535</Words>
  <Application>Microsoft Office PowerPoint</Application>
  <PresentationFormat>On-screen Show (4:3)</PresentationFormat>
  <Paragraphs>262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Bookman Old Style</vt:lpstr>
      <vt:lpstr>Calibri</vt:lpstr>
      <vt:lpstr>Calibri Light</vt:lpstr>
      <vt:lpstr>Georgia</vt:lpstr>
      <vt:lpstr>Wingdings</vt:lpstr>
      <vt:lpstr>Wingdings 2</vt:lpstr>
      <vt:lpstr>Office Theme</vt:lpstr>
      <vt:lpstr>RANCANGAN PERATURAN DAERAH DAERAH ISTIMEWA YOGYAKARTA  TENTANG  PEMELIHARAAN DAN PENGEMBANGAN BATIK JOGJA</vt:lpstr>
      <vt:lpstr>PowerPoint Presentation</vt:lpstr>
      <vt:lpstr>Asas Pemajuan Kebudayaan</vt:lpstr>
      <vt:lpstr>Tujuan Pemajuan Kebudayaan</vt:lpstr>
      <vt:lpstr>Obyek Pemajuan Kebudayaan</vt:lpstr>
      <vt:lpstr>Objek Kebudayaan (Versi Perdais)</vt:lpstr>
      <vt:lpstr>Multi Penandaan</vt:lpstr>
      <vt:lpstr>Ekosistem Kebudayaan Batik</vt:lpstr>
      <vt:lpstr>SISTEMATIKA</vt:lpstr>
      <vt:lpstr>ASAS (Pasal 2)</vt:lpstr>
      <vt:lpstr>TUJUAN (Pasal 3)</vt:lpstr>
      <vt:lpstr>TUJUAN (Pasal 3)</vt:lpstr>
      <vt:lpstr>RUANG LINGKUP (Pasal 4)</vt:lpstr>
      <vt:lpstr>BATIK JOGJA (Pasal 5)</vt:lpstr>
      <vt:lpstr>BATIK JOGJA (Pasal 5)</vt:lpstr>
      <vt:lpstr>BATIK JOGJA (Pasal 5)</vt:lpstr>
      <vt:lpstr>BATIK JOGJA (Pasal 5)</vt:lpstr>
      <vt:lpstr>PEMELIHARAAN (Pasal 6 -  24) </vt:lpstr>
      <vt:lpstr>UMUM (Pasal 6)</vt:lpstr>
      <vt:lpstr>LEGALISASI (Pasal 6 - 16)</vt:lpstr>
      <vt:lpstr>HAK KEKAYAAN INTELEKTUAL (Pasal 17)</vt:lpstr>
      <vt:lpstr>PELINDUNGAN (Pasal 18 - 24)</vt:lpstr>
      <vt:lpstr>PENYELAMATAN (Pasal 19 - 23)</vt:lpstr>
      <vt:lpstr>PENGAMANAN (Pasal 24)</vt:lpstr>
      <vt:lpstr>PENGAMANAN (Pasal 24)</vt:lpstr>
      <vt:lpstr>PENGEMBANGAN (Pasal 25 -  32) </vt:lpstr>
      <vt:lpstr>UMUM (Pasal 25)</vt:lpstr>
      <vt:lpstr>PENGUATAN (Pasal 26)</vt:lpstr>
      <vt:lpstr>PENGUATAN (Pasal 29)</vt:lpstr>
      <vt:lpstr>PEMBINAAN (Pasal 27)</vt:lpstr>
      <vt:lpstr>PENDAMPINGAN (Pasal 28)</vt:lpstr>
      <vt:lpstr>PENDAMPINGAN (Pasal 28)</vt:lpstr>
      <vt:lpstr>PEMANFAATAN (Pasal 30 - 32)</vt:lpstr>
      <vt:lpstr>KAWASAN BATIK JOGJA (Pasal 33 -  35) </vt:lpstr>
      <vt:lpstr>KAWASAN BATIK JOGJA (Pasal 33)</vt:lpstr>
      <vt:lpstr>KAWASAN BATIK JOGJA (Pasal 35)</vt:lpstr>
      <vt:lpstr>PERAN DAN TANGGUNG JAWAB (Pasal 36)</vt:lpstr>
      <vt:lpstr>PERAN DAN TANGGUNG JAWAB (Pasal 36 - 37)</vt:lpstr>
      <vt:lpstr>KERJASAMA (Pasal 38)</vt:lpstr>
      <vt:lpstr>PENGHARGAAN (Pasal 39)</vt:lpstr>
      <vt:lpstr>PENDANAAN (Pasal 40)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RANCANGAN PERATURAN DAERAH ISTIMEWA YOGYAKARTA TENTANG PELESTARIAN BATIK DIY</dc:title>
  <dc:creator>Imma</dc:creator>
  <cp:lastModifiedBy>Sekretariat DPRD DIY</cp:lastModifiedBy>
  <cp:revision>72</cp:revision>
  <cp:lastPrinted>2018-12-13T06:15:24Z</cp:lastPrinted>
  <dcterms:created xsi:type="dcterms:W3CDTF">2018-11-28T13:16:23Z</dcterms:created>
  <dcterms:modified xsi:type="dcterms:W3CDTF">2018-12-14T09:02:11Z</dcterms:modified>
</cp:coreProperties>
</file>