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6" r:id="rId2"/>
    <p:sldId id="261" r:id="rId3"/>
    <p:sldId id="262" r:id="rId4"/>
    <p:sldId id="263" r:id="rId5"/>
    <p:sldId id="268" r:id="rId6"/>
    <p:sldId id="256" r:id="rId7"/>
    <p:sldId id="257" r:id="rId8"/>
    <p:sldId id="265" r:id="rId9"/>
    <p:sldId id="260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F849F-3EE9-4994-AEE3-11BF63D23738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422A65-99B3-43C6-A388-618AD813D1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C86EC-611F-4992-8924-398B2F102BF3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13-Dec-18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7772400" cy="1066800"/>
          </a:xfrm>
        </p:spPr>
        <p:txBody>
          <a:bodyPr/>
          <a:lstStyle/>
          <a:p>
            <a:r>
              <a:rPr lang="en-US" b="1" dirty="0" smtClean="0"/>
              <a:t>WORKSHOP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828800"/>
            <a:ext cx="7772400" cy="4114800"/>
          </a:xfrm>
        </p:spPr>
        <p:txBody>
          <a:bodyPr>
            <a:normAutofit fontScale="85000" lnSpcReduction="20000"/>
          </a:bodyPr>
          <a:lstStyle/>
          <a:p>
            <a:r>
              <a:rPr lang="en-US" sz="3500" b="1" dirty="0" smtClean="0">
                <a:solidFill>
                  <a:schemeClr val="tx1"/>
                </a:solidFill>
                <a:latin typeface="AR JULIAN" pitchFamily="2" charset="0"/>
                <a:cs typeface="Aharoni" pitchFamily="2" charset="-79"/>
              </a:rPr>
              <a:t>DRAF RAPERDA INISIATIF DPRD DIY TENTANG </a:t>
            </a:r>
          </a:p>
          <a:p>
            <a:r>
              <a:rPr lang="en-US" sz="3500" b="1" dirty="0" smtClean="0">
                <a:solidFill>
                  <a:schemeClr val="tx1"/>
                </a:solidFill>
                <a:latin typeface="AR JULIAN" pitchFamily="2" charset="0"/>
                <a:cs typeface="Aharoni" pitchFamily="2" charset="-79"/>
              </a:rPr>
              <a:t>PENGELOLAAN SUMBER DAYA AIR</a:t>
            </a:r>
            <a:endParaRPr lang="en-US" b="1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endParaRPr lang="en-US" b="1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endParaRPr lang="en-US" b="1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800" b="1" i="1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Dr.Hari</a:t>
            </a:r>
            <a:r>
              <a:rPr lang="en-US" sz="2800" b="1" i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Supriyanto,SH.MHum</a:t>
            </a:r>
            <a:r>
              <a:rPr lang="en-US" sz="2800" b="1" i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.</a:t>
            </a:r>
          </a:p>
          <a:p>
            <a:endParaRPr lang="en-US" sz="2800" b="1" i="1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2400" b="1" i="1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2400" b="1" i="1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2400" b="1" i="1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algn="r"/>
            <a:r>
              <a:rPr lang="en-US" sz="2400" b="1" i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		</a:t>
            </a:r>
            <a:r>
              <a:rPr lang="en-US" sz="2600" b="1" i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YOGYAKARTA, JUMAT  </a:t>
            </a:r>
            <a:r>
              <a:rPr lang="en-US" sz="2600" b="1" i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14 DESEMBER 2018</a:t>
            </a:r>
            <a:endParaRPr lang="en-US" sz="2600" b="1" i="1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SEKIAN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TERIMA KASIH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3804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PERLUNYA HUKUM TENTANG SDA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MENJAMIN KEPENTINGAN  SUBYEK HUKUM</a:t>
            </a:r>
          </a:p>
          <a:p>
            <a:r>
              <a:rPr lang="en-US" dirty="0" smtClean="0"/>
              <a:t>MENCEGAH TIMBULNYA KONFLIK</a:t>
            </a:r>
          </a:p>
          <a:p>
            <a:r>
              <a:rPr lang="en-US" dirty="0" smtClean="0"/>
              <a:t>MENGATUR MEKANISME PENYELESAIAN  KONFLIK HUKUM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UNTUK TUGAS ITU MAKA</a:t>
            </a:r>
          </a:p>
          <a:p>
            <a:r>
              <a:rPr lang="en-US" dirty="0" smtClean="0"/>
              <a:t>HUKUM MEMBAGI HAK, KEWAJIBAN</a:t>
            </a:r>
          </a:p>
          <a:p>
            <a:r>
              <a:rPr lang="en-US" dirty="0" smtClean="0"/>
              <a:t>WEWENANG</a:t>
            </a:r>
          </a:p>
          <a:p>
            <a:r>
              <a:rPr lang="en-US" dirty="0" smtClean="0"/>
              <a:t>PENGERTIAN FUNDAMENTAL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KERANGKA  PEMIKIRAN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r>
              <a:rPr lang="en-US" dirty="0" smtClean="0"/>
              <a:t>PASAL  33 </a:t>
            </a:r>
            <a:r>
              <a:rPr lang="en-US" dirty="0" err="1" smtClean="0"/>
              <a:t>ayat</a:t>
            </a:r>
            <a:r>
              <a:rPr lang="en-US" dirty="0" smtClean="0"/>
              <a:t>  (2) DAN (3) UUD 1945</a:t>
            </a:r>
          </a:p>
          <a:p>
            <a:r>
              <a:rPr lang="en-US" dirty="0" smtClean="0"/>
              <a:t>MENDESAK ADANYA PENGATURAN SDA</a:t>
            </a:r>
          </a:p>
          <a:p>
            <a:r>
              <a:rPr lang="en-US" dirty="0" smtClean="0"/>
              <a:t>SDA MENYANGKUT HAJAT HIDUP MASYARAKAT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dirty="0" smtClean="0"/>
              <a:t>LANJUTAN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525963"/>
          </a:xfrm>
        </p:spPr>
        <p:txBody>
          <a:bodyPr/>
          <a:lstStyle/>
          <a:p>
            <a:r>
              <a:rPr lang="en-US" dirty="0" smtClean="0"/>
              <a:t>DALAM KERANGKA PASAL 33 AYAT (3) UUD 1945</a:t>
            </a:r>
          </a:p>
          <a:p>
            <a:pPr>
              <a:buNone/>
            </a:pPr>
            <a:r>
              <a:rPr lang="en-US" dirty="0" smtClean="0"/>
              <a:t>	NEGARA HARUS HADIR SBG PEMEGANG HAK MENGUASAI</a:t>
            </a:r>
          </a:p>
          <a:p>
            <a:r>
              <a:rPr lang="en-US" dirty="0" smtClean="0"/>
              <a:t>FUNGSI SOSIAL</a:t>
            </a:r>
          </a:p>
          <a:p>
            <a:r>
              <a:rPr lang="en-US" dirty="0" smtClean="0"/>
              <a:t>SOLUSI ATAS PERSOALAN DI DAERAH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WEWENANG NEGARA SEBAGAI PEMEGANG HAK MENGUASAI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menyelenggarakan</a:t>
            </a:r>
            <a:r>
              <a:rPr lang="en-US" dirty="0" smtClean="0"/>
              <a:t> </a:t>
            </a:r>
            <a:r>
              <a:rPr lang="en-US" dirty="0" err="1" smtClean="0"/>
              <a:t>peruntukan</a:t>
            </a:r>
            <a:r>
              <a:rPr lang="en-US" dirty="0" smtClean="0"/>
              <a:t>, </a:t>
            </a:r>
            <a:r>
              <a:rPr lang="en-US" dirty="0" err="1" smtClean="0"/>
              <a:t>penggunaan</a:t>
            </a:r>
            <a:r>
              <a:rPr lang="en-US" dirty="0" smtClean="0"/>
              <a:t>, </a:t>
            </a:r>
            <a:r>
              <a:rPr lang="en-US" dirty="0" err="1" smtClean="0"/>
              <a:t>persediaan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pemeliharaan</a:t>
            </a:r>
            <a:r>
              <a:rPr lang="en-US" dirty="0" smtClean="0"/>
              <a:t> air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hubungan-hubungan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air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hubungan-hubungan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perbuatanperbuatan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mengenai</a:t>
            </a:r>
            <a:r>
              <a:rPr lang="en-US" dirty="0" smtClean="0"/>
              <a:t> air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KETENTUAN UMUM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dirty="0" smtClean="0"/>
              <a:t>BERISI ISTILAH YANG RELEVAN DAN DIGUNAKAN DALAM RAPERDA</a:t>
            </a:r>
          </a:p>
          <a:p>
            <a:r>
              <a:rPr lang="en-US" dirty="0" smtClean="0"/>
              <a:t>URUTAN DARI YANG KE UMUM KE KHUSUS</a:t>
            </a:r>
          </a:p>
          <a:p>
            <a:r>
              <a:rPr lang="en-US" dirty="0" smtClean="0"/>
              <a:t>MENGIKUTI KAEDAH FILSAFAT ILMU DALAM PENYUSUNAN DEFINISI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RUANG LINGKUP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air;</a:t>
            </a:r>
          </a:p>
          <a:p>
            <a:pPr lvl="0"/>
            <a:r>
              <a:rPr lang="en-US" dirty="0" err="1" smtClean="0"/>
              <a:t>konservasi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air</a:t>
            </a:r>
            <a:r>
              <a:rPr lang="en-US" dirty="0" smtClean="0"/>
              <a:t>;     v</a:t>
            </a:r>
            <a:endParaRPr lang="en-US" dirty="0" smtClean="0"/>
          </a:p>
          <a:p>
            <a:pPr lvl="0"/>
            <a:r>
              <a:rPr lang="en-US" dirty="0" err="1" smtClean="0"/>
              <a:t>pendayagunaan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air</a:t>
            </a:r>
            <a:r>
              <a:rPr lang="en-US" dirty="0" smtClean="0"/>
              <a:t>;    v</a:t>
            </a:r>
            <a:endParaRPr lang="en-US" dirty="0" smtClean="0"/>
          </a:p>
          <a:p>
            <a:pPr lvl="0"/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rusak</a:t>
            </a:r>
            <a:r>
              <a:rPr lang="en-US" dirty="0" smtClean="0"/>
              <a:t> air</a:t>
            </a:r>
            <a:r>
              <a:rPr lang="en-US" dirty="0" smtClean="0"/>
              <a:t>;   v</a:t>
            </a:r>
            <a:endParaRPr lang="en-US" dirty="0" smtClean="0"/>
          </a:p>
          <a:p>
            <a:pPr lvl="0"/>
            <a:r>
              <a:rPr lang="en-US" dirty="0" smtClean="0"/>
              <a:t>air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irigasi</a:t>
            </a:r>
            <a:r>
              <a:rPr lang="en-US" dirty="0" smtClean="0"/>
              <a:t>;</a:t>
            </a:r>
          </a:p>
          <a:p>
            <a:pPr lvl="0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kesumber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airan</a:t>
            </a:r>
            <a:r>
              <a:rPr lang="en-US" dirty="0" smtClean="0"/>
              <a:t>;   v</a:t>
            </a:r>
            <a:endParaRPr lang="en-US" dirty="0" smtClean="0"/>
          </a:p>
          <a:p>
            <a:pPr lvl="0"/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endParaRPr lang="en-US" dirty="0" smtClean="0"/>
          </a:p>
          <a:p>
            <a:pPr lvl="0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koordinasi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kerjasama</a:t>
            </a:r>
            <a:r>
              <a:rPr lang="en-US" dirty="0" smtClean="0"/>
              <a:t>;</a:t>
            </a:r>
          </a:p>
          <a:p>
            <a:pPr lvl="0"/>
            <a:r>
              <a:rPr lang="en-US" dirty="0" err="1" smtClean="0"/>
              <a:t>pembiayaan</a:t>
            </a:r>
            <a:r>
              <a:rPr lang="en-US" dirty="0" smtClean="0"/>
              <a:t>;</a:t>
            </a:r>
          </a:p>
          <a:p>
            <a:pPr lvl="0"/>
            <a:r>
              <a:rPr lang="en-US" dirty="0" err="1" smtClean="0"/>
              <a:t>perizinan</a:t>
            </a:r>
            <a:r>
              <a:rPr lang="en-US" dirty="0" smtClean="0"/>
              <a:t>;</a:t>
            </a:r>
          </a:p>
          <a:p>
            <a:pPr lvl="0"/>
            <a:r>
              <a:rPr lang="en-US" dirty="0" err="1" smtClean="0"/>
              <a:t>pengawasan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URGENSI MENDASAR DARI </a:t>
            </a:r>
            <a:br>
              <a:rPr lang="en-US" dirty="0" smtClean="0"/>
            </a:br>
            <a:r>
              <a:rPr lang="en-US" dirty="0" smtClean="0"/>
              <a:t>RAPERDA SDA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PENGUSAHAAN AIR ADA DITANGAN NEGARA/PEMDA</a:t>
            </a:r>
          </a:p>
          <a:p>
            <a:r>
              <a:rPr lang="en-US" dirty="0" smtClean="0"/>
              <a:t>REALISASI PASAL 33 AYAT (2) UUD 1945</a:t>
            </a:r>
          </a:p>
          <a:p>
            <a:r>
              <a:rPr lang="en-US" dirty="0" smtClean="0"/>
              <a:t>BUMN/BUMD /BUMDES REPRESENTASI NEGARA/PEMDA</a:t>
            </a:r>
          </a:p>
          <a:p>
            <a:r>
              <a:rPr lang="en-US" dirty="0" smtClean="0"/>
              <a:t>MENGISI KEKOSONGAN HUKUM TENTANG BERKEMBANGNYA CEKUNGAN AIR TANAH</a:t>
            </a:r>
          </a:p>
          <a:p>
            <a:r>
              <a:rPr lang="en-US" dirty="0" smtClean="0"/>
              <a:t>TANGGUNG JAWAB PENGELOLAAN DRAINASE</a:t>
            </a:r>
          </a:p>
          <a:p>
            <a:r>
              <a:rPr lang="en-US" dirty="0" smtClean="0"/>
              <a:t>MEMPERTEGAS KEWENANGAN DAERAH DALAM MENANGGULANGI DAYA RUSAK </a:t>
            </a:r>
            <a:r>
              <a:rPr lang="en-US" dirty="0" smtClean="0"/>
              <a:t>AIR</a:t>
            </a:r>
          </a:p>
          <a:p>
            <a:r>
              <a:rPr lang="en-US" dirty="0" smtClean="0"/>
              <a:t>LOCAL WISDOM (RWH, KEGIATAN BUDAYA DI DAERAH SUMBER AIR)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Kawasan Karst di GK dg SBT dan Telaga"/>
          <p:cNvSpPr txBox="1"/>
          <p:nvPr/>
        </p:nvSpPr>
        <p:spPr>
          <a:xfrm>
            <a:off x="228600" y="1600200"/>
            <a:ext cx="5196932" cy="718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defTabSz="410751">
              <a:defRPr sz="42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rPr>
                <a:solidFill>
                  <a:srgbClr val="002060"/>
                </a:solidFill>
              </a:rPr>
              <a:t>Kawasan </a:t>
            </a:r>
            <a:r>
              <a:rPr b="1">
                <a:solidFill>
                  <a:srgbClr val="002060"/>
                </a:solidFill>
              </a:rPr>
              <a:t>Karst</a:t>
            </a:r>
            <a:r>
              <a:rPr>
                <a:solidFill>
                  <a:srgbClr val="002060"/>
                </a:solidFill>
              </a:rPr>
              <a:t> </a:t>
            </a:r>
            <a:r>
              <a:rPr>
                <a:solidFill>
                  <a:srgbClr val="002060"/>
                </a:solidFill>
              </a:rPr>
              <a:t>di </a:t>
            </a:r>
            <a:r>
              <a:rPr smtClean="0">
                <a:solidFill>
                  <a:srgbClr val="002060"/>
                </a:solidFill>
              </a:rPr>
              <a:t>G</a:t>
            </a:r>
            <a:r>
              <a:rPr lang="en-US" dirty="0" smtClean="0">
                <a:solidFill>
                  <a:srgbClr val="002060"/>
                </a:solidFill>
              </a:rPr>
              <a:t>K</a:t>
            </a:r>
            <a:endParaRPr b="1">
              <a:solidFill>
                <a:srgbClr val="002060"/>
              </a:solidFill>
            </a:endParaRPr>
          </a:p>
        </p:txBody>
      </p:sp>
      <p:sp>
        <p:nvSpPr>
          <p:cNvPr id="470" name="Potensi &amp;…"/>
          <p:cNvSpPr/>
          <p:nvPr/>
        </p:nvSpPr>
        <p:spPr>
          <a:xfrm>
            <a:off x="533400" y="228600"/>
            <a:ext cx="7924800" cy="1464469"/>
          </a:xfrm>
          <a:prstGeom prst="roundRect">
            <a:avLst>
              <a:gd name="adj" fmla="val 12341"/>
            </a:avLst>
          </a:prstGeom>
          <a:ln w="12700">
            <a:miter lim="400000"/>
          </a:ln>
          <a:effectLst>
            <a:outerShdw blurRad="76200" dir="18900000" rotWithShape="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5717" tIns="35717" rIns="35717" bIns="35717" anchor="ctr"/>
          <a:lstStyle/>
          <a:p>
            <a:pPr defTabSz="562550">
              <a:lnSpc>
                <a:spcPct val="50000"/>
              </a:lnSpc>
              <a:defRPr sz="4800">
                <a:solidFill>
                  <a:srgbClr val="FFFFFF"/>
                </a:solidFill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r>
              <a:rPr sz="4500">
                <a:solidFill>
                  <a:srgbClr val="002060"/>
                </a:solidFill>
              </a:rPr>
              <a:t>Potensi</a:t>
            </a:r>
            <a:r>
              <a:rPr>
                <a:solidFill>
                  <a:srgbClr val="002060"/>
                </a:solidFill>
              </a:rPr>
              <a:t> &amp; </a:t>
            </a:r>
          </a:p>
          <a:p>
            <a:pPr defTabSz="562550">
              <a:lnSpc>
                <a:spcPct val="50000"/>
              </a:lnSpc>
              <a:defRPr sz="4800">
                <a:solidFill>
                  <a:srgbClr val="FFFFFF"/>
                </a:solidFill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r>
              <a:rPr sz="4500">
                <a:solidFill>
                  <a:srgbClr val="002060"/>
                </a:solidFill>
              </a:rPr>
              <a:t>Permasalahan</a:t>
            </a:r>
            <a:r>
              <a:rPr>
                <a:solidFill>
                  <a:srgbClr val="002060"/>
                </a:solidFill>
              </a:rPr>
              <a:t> SDA </a:t>
            </a:r>
            <a:r>
              <a:rPr>
                <a:solidFill>
                  <a:srgbClr val="002060"/>
                </a:solidFill>
              </a:rPr>
              <a:t>di </a:t>
            </a:r>
            <a:r>
              <a:rPr smtClean="0">
                <a:solidFill>
                  <a:srgbClr val="002060"/>
                </a:solidFill>
              </a:rPr>
              <a:t>DIY</a:t>
            </a:r>
            <a:endParaRPr lang="en-US" dirty="0" smtClean="0">
              <a:solidFill>
                <a:srgbClr val="002060"/>
              </a:solidFill>
            </a:endParaRPr>
          </a:p>
          <a:p>
            <a:pPr defTabSz="562550">
              <a:lnSpc>
                <a:spcPct val="50000"/>
              </a:lnSpc>
              <a:defRPr sz="4800">
                <a:solidFill>
                  <a:srgbClr val="FFFFFF"/>
                </a:solidFill>
                <a:effectLst>
                  <a:outerShdw blurRad="25400" dist="23998" dir="2700000" rotWithShape="0">
                    <a:srgbClr val="000000">
                      <a:alpha val="31034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sz="2800" dirty="0" smtClean="0">
                <a:solidFill>
                  <a:srgbClr val="FF0000"/>
                </a:solidFill>
              </a:rPr>
              <a:t>DIKUTIP DARI BBSPOS</a:t>
            </a:r>
            <a:r>
              <a:rPr lang="en-US" sz="2800" dirty="0" smtClean="0">
                <a:solidFill>
                  <a:srgbClr val="002060"/>
                </a:solidFill>
              </a:rPr>
              <a:t>)</a:t>
            </a:r>
            <a:endParaRPr>
              <a:solidFill>
                <a:srgbClr val="002060"/>
              </a:solidFill>
            </a:endParaRPr>
          </a:p>
        </p:txBody>
      </p:sp>
      <p:sp>
        <p:nvSpPr>
          <p:cNvPr id="471" name="Banjir Lahar Dingin"/>
          <p:cNvSpPr txBox="1"/>
          <p:nvPr/>
        </p:nvSpPr>
        <p:spPr>
          <a:xfrm>
            <a:off x="228600" y="2209800"/>
            <a:ext cx="5196932" cy="718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defTabSz="410751">
              <a:defRPr sz="42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rPr>
                <a:solidFill>
                  <a:srgbClr val="002060"/>
                </a:solidFill>
              </a:rPr>
              <a:t>Banjir </a:t>
            </a:r>
            <a:r>
              <a:rPr b="1">
                <a:solidFill>
                  <a:srgbClr val="002060"/>
                </a:solidFill>
              </a:rPr>
              <a:t>Lahar</a:t>
            </a:r>
            <a:r>
              <a:rPr>
                <a:solidFill>
                  <a:srgbClr val="002060"/>
                </a:solidFill>
              </a:rPr>
              <a:t> Dingin</a:t>
            </a:r>
          </a:p>
        </p:txBody>
      </p:sp>
      <p:sp>
        <p:nvSpPr>
          <p:cNvPr id="472" name="Penutupan muara sungai"/>
          <p:cNvSpPr txBox="1"/>
          <p:nvPr/>
        </p:nvSpPr>
        <p:spPr>
          <a:xfrm>
            <a:off x="304800" y="2743200"/>
            <a:ext cx="6004846" cy="718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defTabSz="410751">
              <a:defRPr sz="42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rPr>
                <a:solidFill>
                  <a:srgbClr val="002060"/>
                </a:solidFill>
              </a:rPr>
              <a:t>Penutupan </a:t>
            </a:r>
            <a:r>
              <a:rPr b="1">
                <a:solidFill>
                  <a:srgbClr val="002060"/>
                </a:solidFill>
              </a:rPr>
              <a:t>muara</a:t>
            </a:r>
            <a:r>
              <a:rPr>
                <a:solidFill>
                  <a:srgbClr val="002060"/>
                </a:solidFill>
              </a:rPr>
              <a:t> </a:t>
            </a:r>
            <a:r>
              <a:t>sungai</a:t>
            </a:r>
          </a:p>
        </p:txBody>
      </p:sp>
      <p:sp>
        <p:nvSpPr>
          <p:cNvPr id="473" name="Pemanfaatan bantaran sungai di perkotaan"/>
          <p:cNvSpPr txBox="1"/>
          <p:nvPr/>
        </p:nvSpPr>
        <p:spPr>
          <a:xfrm>
            <a:off x="304800" y="3352800"/>
            <a:ext cx="9318252" cy="6261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defTabSz="410751">
              <a:defRPr sz="42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rPr sz="3600">
                <a:solidFill>
                  <a:srgbClr val="002060"/>
                </a:solidFill>
              </a:rPr>
              <a:t>Pemanfaatan </a:t>
            </a:r>
            <a:r>
              <a:rPr sz="3600" b="1">
                <a:solidFill>
                  <a:srgbClr val="002060"/>
                </a:solidFill>
              </a:rPr>
              <a:t>bantaran</a:t>
            </a:r>
            <a:r>
              <a:rPr sz="3600">
                <a:solidFill>
                  <a:srgbClr val="002060"/>
                </a:solidFill>
              </a:rPr>
              <a:t> </a:t>
            </a:r>
            <a:r>
              <a:rPr sz="3600">
                <a:solidFill>
                  <a:srgbClr val="002060"/>
                </a:solidFill>
              </a:rPr>
              <a:t>sungai </a:t>
            </a:r>
            <a:r>
              <a:rPr sz="3600" smtClean="0">
                <a:solidFill>
                  <a:srgbClr val="002060"/>
                </a:solidFill>
              </a:rPr>
              <a:t>diperkotaan</a:t>
            </a:r>
            <a:endParaRPr sz="3600">
              <a:solidFill>
                <a:srgbClr val="002060"/>
              </a:solidFill>
            </a:endParaRPr>
          </a:p>
        </p:txBody>
      </p:sp>
      <p:sp>
        <p:nvSpPr>
          <p:cNvPr id="474" name="Etika dan Budaya pengelolaan air"/>
          <p:cNvSpPr txBox="1"/>
          <p:nvPr/>
        </p:nvSpPr>
        <p:spPr>
          <a:xfrm>
            <a:off x="444507" y="3886200"/>
            <a:ext cx="8699493" cy="718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defTabSz="410751">
              <a:defRPr sz="42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rPr>
                <a:solidFill>
                  <a:srgbClr val="002060"/>
                </a:solidFill>
              </a:rPr>
              <a:t>Etika dan </a:t>
            </a:r>
            <a:r>
              <a:rPr b="1">
                <a:solidFill>
                  <a:srgbClr val="002060"/>
                </a:solidFill>
              </a:rPr>
              <a:t>Budaya</a:t>
            </a:r>
            <a:r>
              <a:rPr>
                <a:solidFill>
                  <a:srgbClr val="002060"/>
                </a:solidFill>
              </a:rPr>
              <a:t> </a:t>
            </a:r>
            <a:r>
              <a:rPr smtClean="0">
                <a:solidFill>
                  <a:srgbClr val="002060"/>
                </a:solidFill>
              </a:rPr>
              <a:t>pengelolaan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smtClean="0">
                <a:solidFill>
                  <a:srgbClr val="002060"/>
                </a:solidFill>
              </a:rPr>
              <a:t>air</a:t>
            </a:r>
            <a:endParaRPr>
              <a:solidFill>
                <a:srgbClr val="002060"/>
              </a:solidFill>
            </a:endParaRPr>
          </a:p>
        </p:txBody>
      </p:sp>
      <p:sp>
        <p:nvSpPr>
          <p:cNvPr id="475" name="Peran Perguruan Tinggi dlm pengembangan Iptek"/>
          <p:cNvSpPr txBox="1"/>
          <p:nvPr/>
        </p:nvSpPr>
        <p:spPr>
          <a:xfrm>
            <a:off x="322678" y="4495800"/>
            <a:ext cx="8821322" cy="74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defTabSz="410751">
              <a:defRPr sz="42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rPr sz="4400">
                <a:solidFill>
                  <a:srgbClr val="002060"/>
                </a:solidFill>
              </a:rPr>
              <a:t>Peran </a:t>
            </a:r>
            <a:r>
              <a:rPr lang="en-US" sz="4400" b="1" dirty="0" smtClean="0">
                <a:solidFill>
                  <a:srgbClr val="002060"/>
                </a:solidFill>
              </a:rPr>
              <a:t>PT</a:t>
            </a:r>
            <a:r>
              <a:rPr sz="4400" smtClean="0">
                <a:solidFill>
                  <a:srgbClr val="002060"/>
                </a:solidFill>
              </a:rPr>
              <a:t> </a:t>
            </a:r>
            <a:r>
              <a:rPr sz="4400">
                <a:solidFill>
                  <a:srgbClr val="002060"/>
                </a:solidFill>
              </a:rPr>
              <a:t>dlm </a:t>
            </a:r>
            <a:r>
              <a:rPr sz="4400" smtClean="0">
                <a:solidFill>
                  <a:srgbClr val="002060"/>
                </a:solidFill>
              </a:rPr>
              <a:t>pengembangan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</a:rPr>
              <a:t>Iptek</a:t>
            </a:r>
            <a:endParaRPr sz="4400" b="1">
              <a:solidFill>
                <a:srgbClr val="FFF76B"/>
              </a:solidFill>
            </a:endParaRPr>
          </a:p>
        </p:txBody>
      </p:sp>
      <p:sp>
        <p:nvSpPr>
          <p:cNvPr id="476" name="Problem kekeringan di GK dan KP"/>
          <p:cNvSpPr txBox="1"/>
          <p:nvPr/>
        </p:nvSpPr>
        <p:spPr>
          <a:xfrm>
            <a:off x="304800" y="5105400"/>
            <a:ext cx="7897992" cy="718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defTabSz="410751">
              <a:defRPr sz="42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rPr>
                <a:solidFill>
                  <a:srgbClr val="002060"/>
                </a:solidFill>
              </a:rPr>
              <a:t>Problem </a:t>
            </a:r>
            <a:r>
              <a:rPr b="1">
                <a:solidFill>
                  <a:srgbClr val="002060"/>
                </a:solidFill>
              </a:rPr>
              <a:t>kekeringan</a:t>
            </a:r>
            <a:r>
              <a:rPr>
                <a:solidFill>
                  <a:srgbClr val="002060"/>
                </a:solidFill>
              </a:rPr>
              <a:t> di </a:t>
            </a:r>
            <a:r>
              <a:rPr>
                <a:solidFill>
                  <a:srgbClr val="002060"/>
                </a:solidFill>
              </a:rPr>
              <a:t>GK </a:t>
            </a:r>
            <a:r>
              <a:rPr smtClean="0">
                <a:solidFill>
                  <a:srgbClr val="002060"/>
                </a:solidFill>
              </a:rPr>
              <a:t> </a:t>
            </a:r>
            <a:r>
              <a:t>KP</a:t>
            </a:r>
          </a:p>
        </p:txBody>
      </p:sp>
      <p:sp>
        <p:nvSpPr>
          <p:cNvPr id="477" name="“Among Tani .....Dagang Layar…"/>
          <p:cNvSpPr txBox="1"/>
          <p:nvPr/>
        </p:nvSpPr>
        <p:spPr>
          <a:xfrm>
            <a:off x="-2355978" y="5593624"/>
            <a:ext cx="11011293" cy="718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5717" tIns="35717" rIns="35717" bIns="35717" anchor="ctr">
            <a:spAutoFit/>
          </a:bodyPr>
          <a:lstStyle/>
          <a:p>
            <a:pPr defTabSz="410751">
              <a:defRPr sz="42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478" name="tribudiSLIDE-July2013"/>
          <p:cNvSpPr txBox="1"/>
          <p:nvPr/>
        </p:nvSpPr>
        <p:spPr>
          <a:xfrm>
            <a:off x="7439219" y="6590109"/>
            <a:ext cx="1705571" cy="6261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5717" tIns="35717" rIns="35717" bIns="35717" anchor="ctr">
            <a:spAutoFit/>
          </a:bodyPr>
          <a:lstStyle>
            <a:lvl1pPr defTabSz="584200">
              <a:defRPr sz="1800">
                <a:solidFill>
                  <a:srgbClr val="FFC4AB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tribudiSLIDE-July2013</a:t>
            </a:r>
          </a:p>
        </p:txBody>
      </p:sp>
      <p:sp>
        <p:nvSpPr>
          <p:cNvPr id="479" name="℔"/>
          <p:cNvSpPr txBox="1"/>
          <p:nvPr/>
        </p:nvSpPr>
        <p:spPr>
          <a:xfrm>
            <a:off x="8465344" y="80367"/>
            <a:ext cx="522576" cy="718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defTabSz="584200">
              <a:defRPr sz="42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℔</a:t>
            </a:r>
          </a:p>
        </p:txBody>
      </p:sp>
      <p:sp>
        <p:nvSpPr>
          <p:cNvPr id="480" name="µ"/>
          <p:cNvSpPr txBox="1"/>
          <p:nvPr/>
        </p:nvSpPr>
        <p:spPr>
          <a:xfrm>
            <a:off x="8608219" y="142875"/>
            <a:ext cx="395938" cy="718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defTabSz="584200">
              <a:defRPr sz="42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µ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:a14="http://schemas.microsoft.com/office/drawing/2010/main" xmlns:m="http://schemas.openxmlformats.org/officeDocument/2006/math" xmlns="" Requires="p14">
      <p:transition spd="slow" advClick="1" p14:dur="2500">
        <p14:doors dir="ver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301</Words>
  <Application>Microsoft Office PowerPoint</Application>
  <PresentationFormat>On-screen Show (4:3)</PresentationFormat>
  <Paragraphs>75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WORKSHOP</vt:lpstr>
      <vt:lpstr>PERLUNYA HUKUM TENTANG SDA</vt:lpstr>
      <vt:lpstr>KERANGKA  PEMIKIRAN</vt:lpstr>
      <vt:lpstr>LANJUTAN</vt:lpstr>
      <vt:lpstr>WEWENANG NEGARA SEBAGAI PEMEGANG HAK MENGUASAI </vt:lpstr>
      <vt:lpstr>KETENTUAN UMUM</vt:lpstr>
      <vt:lpstr>RUANG LINGKUP </vt:lpstr>
      <vt:lpstr>URGENSI MENDASAR DARI  RAPERDA SDA</vt:lpstr>
      <vt:lpstr>Slide 9</vt:lpstr>
      <vt:lpstr>SEKIAN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KETENTUAN UMUM</dc:title>
  <dc:creator>HP User</dc:creator>
  <cp:lastModifiedBy>HP User</cp:lastModifiedBy>
  <cp:revision>17</cp:revision>
  <dcterms:created xsi:type="dcterms:W3CDTF">2006-08-16T00:00:00Z</dcterms:created>
  <dcterms:modified xsi:type="dcterms:W3CDTF">2018-12-13T12:59:08Z</dcterms:modified>
</cp:coreProperties>
</file>